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266" r:id="rId2"/>
    <p:sldId id="281" r:id="rId3"/>
    <p:sldId id="257" r:id="rId4"/>
    <p:sldId id="259" r:id="rId5"/>
    <p:sldId id="261" r:id="rId6"/>
    <p:sldId id="262" r:id="rId7"/>
    <p:sldId id="264" r:id="rId8"/>
    <p:sldId id="282" r:id="rId9"/>
    <p:sldId id="283" r:id="rId10"/>
    <p:sldId id="270" r:id="rId11"/>
    <p:sldId id="272" r:id="rId12"/>
    <p:sldId id="274" r:id="rId13"/>
    <p:sldId id="285" r:id="rId14"/>
    <p:sldId id="278" r:id="rId15"/>
    <p:sldId id="286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lack" panose="00000A00000000000000" pitchFamily="2" charset="0"/>
      <p:bold r:id="rId22"/>
      <p:boldItalic r:id="rId23"/>
    </p:embeddedFont>
    <p:embeddedFont>
      <p:font typeface="Montserrat Medium" pitchFamily="2" charset="0"/>
      <p:regular r:id="rId24"/>
      <p:italic r:id="rId25"/>
    </p:embeddedFont>
    <p:embeddedFont>
      <p:font typeface="Montserrat SemiBold" panose="00000700000000000000" pitchFamily="2" charset="0"/>
      <p:regular r:id="rId26"/>
      <p:bold r:id="rId27"/>
      <p:boldItalic r:id="rId28"/>
    </p:embeddedFont>
  </p:embeddedFontLst>
  <p:defaultTextStyle>
    <a:defPPr>
      <a:defRPr lang="en-US"/>
    </a:defPPr>
    <a:lvl1pPr marL="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51BBB5"/>
    <a:srgbClr val="C8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4677" autoAdjust="0"/>
  </p:normalViewPr>
  <p:slideViewPr>
    <p:cSldViewPr>
      <p:cViewPr varScale="1">
        <p:scale>
          <a:sx n="71" d="100"/>
          <a:sy n="71" d="100"/>
        </p:scale>
        <p:origin x="750" y="72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3C32-74F2-FA45-A83B-780B6DED4674}" type="datetimeFigureOut">
              <a:rPr lang="it-IT" smtClean="0"/>
              <a:t>17/06/2024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7BA4-6D5E-6140-AD46-BC60BE1F6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83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7BA4-6D5E-6140-AD46-BC60BE1F674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78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515e0fbc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b515e0fbc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515e0fbc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b515e0fbc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515e0fbc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b515e0fbc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b515e0fbc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b515e0fbc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9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515e0fbc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b515e0fbc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515e0fbc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b515e0fbc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62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515e0fb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b515e0fb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67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515e0fbc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2b515e0fbc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515e0fb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b515e0fb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515e0fbc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b515e0fbc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515e0fbc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b515e0fbc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515e0fbc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b515e0fbc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515e0fbc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b515e0fbc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515e0fbc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b515e0fbc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1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1000" y="646218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5AD5B6-1C9A-B418-F2DF-3FCEB936F5AF}"/>
              </a:ext>
            </a:extLst>
          </p:cNvPr>
          <p:cNvSpPr txBox="1"/>
          <p:nvPr userDrawn="1"/>
        </p:nvSpPr>
        <p:spPr>
          <a:xfrm>
            <a:off x="1981200" y="6445391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chemeClr val="tx1"/>
                </a:solidFill>
                <a:latin typeface="Montserrat" pitchFamily="2" charset="77"/>
              </a:rPr>
              <a:t>Titolo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CF924D-8DBE-9C75-773A-FBB397CE8DF5}"/>
              </a:ext>
            </a:extLst>
          </p:cNvPr>
          <p:cNvSpPr txBox="1"/>
          <p:nvPr userDrawn="1"/>
        </p:nvSpPr>
        <p:spPr>
          <a:xfrm>
            <a:off x="228600" y="644539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chemeClr val="tx1"/>
                </a:solidFill>
                <a:latin typeface="Montserrat" pitchFamily="2" charset="77"/>
              </a:rPr>
              <a:t>00 Mese 2024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C133375-7259-4497-F6BB-6A4CA09430FD}"/>
              </a:ext>
            </a:extLst>
          </p:cNvPr>
          <p:cNvSpPr/>
          <p:nvPr userDrawn="1"/>
        </p:nvSpPr>
        <p:spPr>
          <a:xfrm>
            <a:off x="301428" y="6400800"/>
            <a:ext cx="11585772" cy="0"/>
          </a:xfrm>
          <a:prstGeom prst="line">
            <a:avLst/>
          </a:prstGeom>
          <a:ln w="889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6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B718905-1A1F-23FF-2AEF-67B6AB4B7B65}"/>
              </a:ext>
            </a:extLst>
          </p:cNvPr>
          <p:cNvSpPr/>
          <p:nvPr userDrawn="1"/>
        </p:nvSpPr>
        <p:spPr>
          <a:xfrm>
            <a:off x="301428" y="685800"/>
            <a:ext cx="11585772" cy="0"/>
          </a:xfrm>
          <a:prstGeom prst="line">
            <a:avLst/>
          </a:prstGeom>
          <a:ln w="889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2933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F765EB-E9F5-6249-2D68-6DFE511EFF85}"/>
              </a:ext>
            </a:extLst>
          </p:cNvPr>
          <p:cNvSpPr txBox="1"/>
          <p:nvPr/>
        </p:nvSpPr>
        <p:spPr>
          <a:xfrm>
            <a:off x="291920" y="1354130"/>
            <a:ext cx="76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600" b="1" dirty="0">
                <a:latin typeface="Montserrat SemiBold" panose="00000700000000000000" pitchFamily="2" charset="0"/>
              </a:rPr>
              <a:t>Nome idea</a:t>
            </a:r>
            <a:endParaRPr lang="it-IT" sz="7600" dirty="0">
              <a:latin typeface="Montserrat SemiBold" panose="000007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00E76FE-9AEF-0C5F-E69F-2133B9F0B857}"/>
              </a:ext>
            </a:extLst>
          </p:cNvPr>
          <p:cNvSpPr txBox="1"/>
          <p:nvPr/>
        </p:nvSpPr>
        <p:spPr>
          <a:xfrm>
            <a:off x="457199" y="4953000"/>
            <a:ext cx="11125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ontserrat Medium" pitchFamily="2" charset="77"/>
              </a:rPr>
              <a:t>Sezione: IDEAS/START UP</a:t>
            </a:r>
          </a:p>
          <a:p>
            <a:endParaRPr lang="it-IT" sz="2000" dirty="0">
              <a:latin typeface="Montserrat Medium" pitchFamily="2" charset="77"/>
            </a:endParaRPr>
          </a:p>
          <a:p>
            <a:r>
              <a:rPr lang="it-IT" sz="2000" dirty="0">
                <a:latin typeface="Montserrat Medium" pitchFamily="2" charset="77"/>
              </a:rPr>
              <a:t>Categoria: LIFE SCIENCES/ ICT/CLEANTECH&amp;ENERGY/INDUSTRIAL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0A6529-D611-64C9-BC19-4D420B4F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9CA8C37-ED9E-88E3-5E07-B1C373F0892A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CCDC3C-3418-0526-5471-AD59D627B296}"/>
              </a:ext>
            </a:extLst>
          </p:cNvPr>
          <p:cNvSpPr txBox="1"/>
          <p:nvPr/>
        </p:nvSpPr>
        <p:spPr>
          <a:xfrm>
            <a:off x="439568" y="2616014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tserrat" panose="00000500000000000000" pitchFamily="2" charset="0"/>
              </a:rPr>
              <a:t>Nominativi gruppo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Montserrat" panose="00000500000000000000" pitchFamily="2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Montserrat" panose="00000500000000000000" pitchFamily="2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Montserrat" panose="00000500000000000000" pitchFamily="2" charset="0"/>
              </a:rPr>
              <a:t>…</a:t>
            </a:r>
          </a:p>
        </p:txBody>
      </p:sp>
      <p:pic>
        <p:nvPicPr>
          <p:cNvPr id="6" name="Immagine 5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A866F938-2DBC-E680-EBFE-887B3B610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FA84BB-553D-15B0-9267-DE670B4F86D2}"/>
              </a:ext>
            </a:extLst>
          </p:cNvPr>
          <p:cNvSpPr txBox="1"/>
          <p:nvPr/>
        </p:nvSpPr>
        <p:spPr>
          <a:xfrm>
            <a:off x="318814" y="814039"/>
            <a:ext cx="1112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Medium" pitchFamily="2" charset="77"/>
              </a:rPr>
              <a:t>START CUP UDINE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613FA5B-88A4-F17F-2C06-5DE31C299DF6}"/>
              </a:ext>
            </a:extLst>
          </p:cNvPr>
          <p:cNvCxnSpPr/>
          <p:nvPr/>
        </p:nvCxnSpPr>
        <p:spPr>
          <a:xfrm>
            <a:off x="457199" y="2616014"/>
            <a:ext cx="11125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7B6CA7E-2067-BEA1-ABB5-C62FE1C787C5}"/>
              </a:ext>
            </a:extLst>
          </p:cNvPr>
          <p:cNvCxnSpPr/>
          <p:nvPr/>
        </p:nvCxnSpPr>
        <p:spPr>
          <a:xfrm>
            <a:off x="515767" y="4800600"/>
            <a:ext cx="11125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515e0fbc3_0_110"/>
          <p:cNvSpPr txBox="1">
            <a:spLocks noGrp="1"/>
          </p:cNvSpPr>
          <p:nvPr>
            <p:ph type="title"/>
          </p:nvPr>
        </p:nvSpPr>
        <p:spPr>
          <a:xfrm>
            <a:off x="415600" y="111907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Team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sp>
        <p:nvSpPr>
          <p:cNvPr id="175" name="Google Shape;175;g2b515e0fbc3_0_110"/>
          <p:cNvSpPr txBox="1">
            <a:spLocks noGrp="1"/>
          </p:cNvSpPr>
          <p:nvPr>
            <p:ph type="body" idx="1"/>
          </p:nvPr>
        </p:nvSpPr>
        <p:spPr>
          <a:xfrm>
            <a:off x="415600" y="1752599"/>
            <a:ext cx="11360800" cy="43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il team (Perché sono le persone giuste per realizzare il progetto?)</a:t>
            </a:r>
            <a:endParaRPr sz="1867" dirty="0"/>
          </a:p>
        </p:txBody>
      </p:sp>
      <p:grpSp>
        <p:nvGrpSpPr>
          <p:cNvPr id="176" name="Google Shape;176;g2b515e0fbc3_0_110"/>
          <p:cNvGrpSpPr/>
          <p:nvPr/>
        </p:nvGrpSpPr>
        <p:grpSpPr>
          <a:xfrm>
            <a:off x="1356163" y="2374233"/>
            <a:ext cx="9495992" cy="1440000"/>
            <a:chOff x="1081543" y="1780675"/>
            <a:chExt cx="7121994" cy="1080000"/>
          </a:xfrm>
        </p:grpSpPr>
        <p:sp>
          <p:nvSpPr>
            <p:cNvPr id="177" name="Google Shape;177;g2b515e0fbc3_0_110"/>
            <p:cNvSpPr/>
            <p:nvPr/>
          </p:nvSpPr>
          <p:spPr>
            <a:xfrm>
              <a:off x="1081543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2b515e0fbc3_0_110"/>
            <p:cNvSpPr/>
            <p:nvPr/>
          </p:nvSpPr>
          <p:spPr>
            <a:xfrm>
              <a:off x="3094712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2b515e0fbc3_0_110"/>
            <p:cNvSpPr/>
            <p:nvPr/>
          </p:nvSpPr>
          <p:spPr>
            <a:xfrm>
              <a:off x="5110627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b515e0fbc3_0_110"/>
            <p:cNvSpPr/>
            <p:nvPr/>
          </p:nvSpPr>
          <p:spPr>
            <a:xfrm>
              <a:off x="7123537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g2b515e0fbc3_0_110"/>
          <p:cNvSpPr txBox="1"/>
          <p:nvPr/>
        </p:nvSpPr>
        <p:spPr>
          <a:xfrm>
            <a:off x="705857" y="3814234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g2b515e0fbc3_0_110"/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186" name="Google Shape;186;g2b515e0fbc3_0_110"/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7" name="Google Shape;187;g2b515e0fbc3_0_110"/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8" name="Google Shape;188;g2b515e0fbc3_0_110"/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A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dirty="0">
                <a:solidFill>
                  <a:srgbClr val="51BA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9" name="Google Shape;189;g2b515e0fbc3_0_110"/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90" name="Google Shape;190;g2b515e0fbc3_0_110"/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19" name="Google Shape;181;g2b515e0fbc3_0_110">
            <a:extLst>
              <a:ext uri="{FF2B5EF4-FFF2-40B4-BE49-F238E27FC236}">
                <a16:creationId xmlns:a16="http://schemas.microsoft.com/office/drawing/2014/main" id="{2F3E051D-1E0A-478F-8247-EDF037F72D2D}"/>
              </a:ext>
            </a:extLst>
          </p:cNvPr>
          <p:cNvSpPr txBox="1"/>
          <p:nvPr/>
        </p:nvSpPr>
        <p:spPr>
          <a:xfrm>
            <a:off x="3312324" y="3868958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81;g2b515e0fbc3_0_110">
            <a:extLst>
              <a:ext uri="{FF2B5EF4-FFF2-40B4-BE49-F238E27FC236}">
                <a16:creationId xmlns:a16="http://schemas.microsoft.com/office/drawing/2014/main" id="{65D33D28-232E-4CF6-B9ED-2F03466E2E26}"/>
              </a:ext>
            </a:extLst>
          </p:cNvPr>
          <p:cNvSpPr txBox="1"/>
          <p:nvPr/>
        </p:nvSpPr>
        <p:spPr>
          <a:xfrm>
            <a:off x="8872842" y="3868958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81;g2b515e0fbc3_0_110">
            <a:extLst>
              <a:ext uri="{FF2B5EF4-FFF2-40B4-BE49-F238E27FC236}">
                <a16:creationId xmlns:a16="http://schemas.microsoft.com/office/drawing/2014/main" id="{0AFEAA28-80B4-4C68-8DD4-F56AEE3D2FF3}"/>
              </a:ext>
            </a:extLst>
          </p:cNvPr>
          <p:cNvSpPr txBox="1"/>
          <p:nvPr/>
        </p:nvSpPr>
        <p:spPr>
          <a:xfrm>
            <a:off x="6188617" y="3868958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7162F4-68CA-E325-AC81-313021879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9597707-85D2-0BA0-8EE6-D48A4E4434BB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EA2E0F5D-0507-4C4E-AC51-B5BFF4F8A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515e0fbc3_0_135"/>
          <p:cNvSpPr txBox="1">
            <a:spLocks noGrp="1"/>
          </p:cNvSpPr>
          <p:nvPr>
            <p:ph type="title"/>
          </p:nvPr>
        </p:nvSpPr>
        <p:spPr>
          <a:xfrm>
            <a:off x="384177" y="109499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Mission e Vision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02" name="Google Shape;202;g2b515e0fbc3_0_135"/>
          <p:cNvSpPr txBox="1">
            <a:spLocks noGrp="1"/>
          </p:cNvSpPr>
          <p:nvPr>
            <p:ph type="body" idx="1"/>
          </p:nvPr>
        </p:nvSpPr>
        <p:spPr>
          <a:xfrm>
            <a:off x="415600" y="1649501"/>
            <a:ext cx="11360800" cy="444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la Mission (lo scopo e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 valori principali del progetto)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e la Vision dell’idea progettuale (obiettivo ambizioso ma realistico da raggiungere nel futuro)</a:t>
            </a: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4B4AD0E-ACD4-BAE2-CA88-C8B8639E3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DCECDE9-D4BA-2BC0-D8FB-BD2B4F52A413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oogle Shape;185;g2b515e0fbc3_0_110">
            <a:extLst>
              <a:ext uri="{FF2B5EF4-FFF2-40B4-BE49-F238E27FC236}">
                <a16:creationId xmlns:a16="http://schemas.microsoft.com/office/drawing/2014/main" id="{00209FD5-7F92-B3B9-00AC-D1ED4097BE90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5" name="Google Shape;186;g2b515e0fbc3_0_110">
              <a:extLst>
                <a:ext uri="{FF2B5EF4-FFF2-40B4-BE49-F238E27FC236}">
                  <a16:creationId xmlns:a16="http://schemas.microsoft.com/office/drawing/2014/main" id="{AFFFBD31-96AE-0F49-0AB7-B359E6FCD257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187;g2b515e0fbc3_0_110">
              <a:extLst>
                <a:ext uri="{FF2B5EF4-FFF2-40B4-BE49-F238E27FC236}">
                  <a16:creationId xmlns:a16="http://schemas.microsoft.com/office/drawing/2014/main" id="{7BBFDF50-7211-5BD3-5F36-C6C6C426963E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188;g2b515e0fbc3_0_110">
              <a:extLst>
                <a:ext uri="{FF2B5EF4-FFF2-40B4-BE49-F238E27FC236}">
                  <a16:creationId xmlns:a16="http://schemas.microsoft.com/office/drawing/2014/main" id="{FA9F903C-C75C-FDC2-5862-161696042B50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189;g2b515e0fbc3_0_110">
              <a:extLst>
                <a:ext uri="{FF2B5EF4-FFF2-40B4-BE49-F238E27FC236}">
                  <a16:creationId xmlns:a16="http://schemas.microsoft.com/office/drawing/2014/main" id="{9313C8C2-11F2-BADF-8938-AB7F699416C4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90;g2b515e0fbc3_0_110">
              <a:extLst>
                <a:ext uri="{FF2B5EF4-FFF2-40B4-BE49-F238E27FC236}">
                  <a16:creationId xmlns:a16="http://schemas.microsoft.com/office/drawing/2014/main" id="{D51ED6D4-7452-E9F2-C23A-37F0A52AD6C6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158BCD22-62C7-517B-FA26-AB7BC8732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515e0fbc3_0_152"/>
          <p:cNvSpPr txBox="1">
            <a:spLocks noGrp="1"/>
          </p:cNvSpPr>
          <p:nvPr>
            <p:ph type="body" idx="1"/>
          </p:nvPr>
        </p:nvSpPr>
        <p:spPr>
          <a:xfrm>
            <a:off x="415600" y="2057399"/>
            <a:ext cx="11360800" cy="4034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sym typeface="Montserrat"/>
              </a:rPr>
              <a:t>Descrivere la roadmap di sviluppo dell’idea, evidenziando gli obiettivi strategici, tecnologici e di mercato che si vuole raggiungere (Quali sono le milestones principali? Quando e come si intende raggiungerle?)</a:t>
            </a: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057C556-5749-7F0C-3C94-18D794837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AEA3C9E-1896-C5D6-2E59-3BEAE70E8BAA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8D6F670B-C60D-4DAC-AE32-CB0D9988EB98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Strategia di Business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185;g2b515e0fbc3_0_110">
            <a:extLst>
              <a:ext uri="{FF2B5EF4-FFF2-40B4-BE49-F238E27FC236}">
                <a16:creationId xmlns:a16="http://schemas.microsoft.com/office/drawing/2014/main" id="{241FC009-F0AD-0FE8-A4B9-597622624989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8" name="Google Shape;186;g2b515e0fbc3_0_110">
              <a:extLst>
                <a:ext uri="{FF2B5EF4-FFF2-40B4-BE49-F238E27FC236}">
                  <a16:creationId xmlns:a16="http://schemas.microsoft.com/office/drawing/2014/main" id="{BA24F8CC-062F-3A7C-87F1-FBDE94C79CCC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87;g2b515e0fbc3_0_110">
              <a:extLst>
                <a:ext uri="{FF2B5EF4-FFF2-40B4-BE49-F238E27FC236}">
                  <a16:creationId xmlns:a16="http://schemas.microsoft.com/office/drawing/2014/main" id="{0EB5A5C0-A0B4-8223-BBD4-75769D5C43CE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6" name="Google Shape;188;g2b515e0fbc3_0_110">
              <a:extLst>
                <a:ext uri="{FF2B5EF4-FFF2-40B4-BE49-F238E27FC236}">
                  <a16:creationId xmlns:a16="http://schemas.microsoft.com/office/drawing/2014/main" id="{FD432F60-E96C-F7EE-434A-4301146E8622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it-IT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7" name="Google Shape;189;g2b515e0fbc3_0_110">
              <a:extLst>
                <a:ext uri="{FF2B5EF4-FFF2-40B4-BE49-F238E27FC236}">
                  <a16:creationId xmlns:a16="http://schemas.microsoft.com/office/drawing/2014/main" id="{45E9705F-E189-94D5-5D1C-F76C2ECC8923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" name="Google Shape;190;g2b515e0fbc3_0_110">
              <a:extLst>
                <a:ext uri="{FF2B5EF4-FFF2-40B4-BE49-F238E27FC236}">
                  <a16:creationId xmlns:a16="http://schemas.microsoft.com/office/drawing/2014/main" id="{0B53AE62-F3BE-5F30-8BA7-0320025B702B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CA91009-1A98-59CF-255F-7884E19DA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515e0fbc3_0_168"/>
          <p:cNvSpPr txBox="1">
            <a:spLocks noGrp="1"/>
          </p:cNvSpPr>
          <p:nvPr>
            <p:ph type="body" idx="1"/>
          </p:nvPr>
        </p:nvSpPr>
        <p:spPr>
          <a:xfrm>
            <a:off x="415600" y="1904999"/>
            <a:ext cx="11360800" cy="41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il business model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evidenziando le strategie per generare profitto (Chi paga per il prodotto/servizio? Come paga? Quali sono i canali di vendita e di distribuzione?)</a:t>
            </a: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g2b515e0fbc3_0_168"/>
          <p:cNvSpPr txBox="1"/>
          <p:nvPr/>
        </p:nvSpPr>
        <p:spPr>
          <a:xfrm>
            <a:off x="5467033" y="3801267"/>
            <a:ext cx="1217200" cy="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</a:t>
            </a:r>
            <a:br>
              <a:rPr lang="en" sz="6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6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PROPOSITION</a:t>
            </a:r>
            <a:endParaRPr sz="667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6BD11A8-0973-55B7-6C0F-AD604E308E0B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3823F9-0531-A391-9475-4EE661441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CAAE02D3-CD46-8CC2-1912-06E23E567399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Business Model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185;g2b515e0fbc3_0_110">
            <a:extLst>
              <a:ext uri="{FF2B5EF4-FFF2-40B4-BE49-F238E27FC236}">
                <a16:creationId xmlns:a16="http://schemas.microsoft.com/office/drawing/2014/main" id="{DA0FA135-CC8E-EC92-11BA-3F2D5A6B4FD7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8" name="Google Shape;186;g2b515e0fbc3_0_110">
              <a:extLst>
                <a:ext uri="{FF2B5EF4-FFF2-40B4-BE49-F238E27FC236}">
                  <a16:creationId xmlns:a16="http://schemas.microsoft.com/office/drawing/2014/main" id="{A153B0CD-B6CD-79EE-DA99-CA5FCB2CD7E4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87;g2b515e0fbc3_0_110">
              <a:extLst>
                <a:ext uri="{FF2B5EF4-FFF2-40B4-BE49-F238E27FC236}">
                  <a16:creationId xmlns:a16="http://schemas.microsoft.com/office/drawing/2014/main" id="{9AE74B1C-582D-38AC-1FB3-C150225840A4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" name="Google Shape;188;g2b515e0fbc3_0_110">
              <a:extLst>
                <a:ext uri="{FF2B5EF4-FFF2-40B4-BE49-F238E27FC236}">
                  <a16:creationId xmlns:a16="http://schemas.microsoft.com/office/drawing/2014/main" id="{32E4C1AE-99C3-C3DF-975E-7E8B021F5FB4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it-IT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" name="Google Shape;189;g2b515e0fbc3_0_110">
              <a:extLst>
                <a:ext uri="{FF2B5EF4-FFF2-40B4-BE49-F238E27FC236}">
                  <a16:creationId xmlns:a16="http://schemas.microsoft.com/office/drawing/2014/main" id="{7A7E03A3-C426-7D2E-60DB-B9C613095050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" name="Google Shape;190;g2b515e0fbc3_0_110">
              <a:extLst>
                <a:ext uri="{FF2B5EF4-FFF2-40B4-BE49-F238E27FC236}">
                  <a16:creationId xmlns:a16="http://schemas.microsoft.com/office/drawing/2014/main" id="{7A37D423-C43A-05C3-948C-F145892FD99C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579CEB83-349D-5314-2D86-4D1FBE600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515e0fbc3_0_235"/>
          <p:cNvSpPr txBox="1">
            <a:spLocks noGrp="1"/>
          </p:cNvSpPr>
          <p:nvPr>
            <p:ph type="title"/>
          </p:nvPr>
        </p:nvSpPr>
        <p:spPr>
          <a:xfrm>
            <a:off x="418742" y="128577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Previsioni Economico-Finanziarie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59" name="Google Shape;259;g2b515e0fbc3_0_235"/>
          <p:cNvSpPr txBox="1">
            <a:spLocks noGrp="1"/>
          </p:cNvSpPr>
          <p:nvPr>
            <p:ph type="body" idx="1"/>
          </p:nvPr>
        </p:nvSpPr>
        <p:spPr>
          <a:xfrm>
            <a:off x="415600" y="1981199"/>
            <a:ext cx="11360800" cy="41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Evidenziare l’investimento necessario/richiesto e il relativo utilizzo (Quanti soldi servono per lo sviluppo del progetto? Come verranno spesi questi soldi?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n quanto tempo?)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2b515e0fbc3_0_235"/>
          <p:cNvSpPr txBox="1"/>
          <p:nvPr/>
        </p:nvSpPr>
        <p:spPr>
          <a:xfrm>
            <a:off x="7792825" y="1872793"/>
            <a:ext cx="2464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A111BF-77D0-8359-EC40-1226AE3408BE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F3D32A-AA91-3FD7-E510-D3CCCCF4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grpSp>
        <p:nvGrpSpPr>
          <p:cNvPr id="4" name="Google Shape;185;g2b515e0fbc3_0_110">
            <a:extLst>
              <a:ext uri="{FF2B5EF4-FFF2-40B4-BE49-F238E27FC236}">
                <a16:creationId xmlns:a16="http://schemas.microsoft.com/office/drawing/2014/main" id="{DA6AF61D-7734-C542-10A7-C15594EE28F9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5" name="Google Shape;186;g2b515e0fbc3_0_110">
              <a:extLst>
                <a:ext uri="{FF2B5EF4-FFF2-40B4-BE49-F238E27FC236}">
                  <a16:creationId xmlns:a16="http://schemas.microsoft.com/office/drawing/2014/main" id="{D86F3354-0A38-CB9F-9624-7025128BDE7D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187;g2b515e0fbc3_0_110">
              <a:extLst>
                <a:ext uri="{FF2B5EF4-FFF2-40B4-BE49-F238E27FC236}">
                  <a16:creationId xmlns:a16="http://schemas.microsoft.com/office/drawing/2014/main" id="{491D6D4C-7AD0-F9DF-B050-28BE64806581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188;g2b515e0fbc3_0_110">
              <a:extLst>
                <a:ext uri="{FF2B5EF4-FFF2-40B4-BE49-F238E27FC236}">
                  <a16:creationId xmlns:a16="http://schemas.microsoft.com/office/drawing/2014/main" id="{2F6D282A-EE5D-6793-20D8-4BF8B3934061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it-IT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189;g2b515e0fbc3_0_110">
              <a:extLst>
                <a:ext uri="{FF2B5EF4-FFF2-40B4-BE49-F238E27FC236}">
                  <a16:creationId xmlns:a16="http://schemas.microsoft.com/office/drawing/2014/main" id="{1A99B341-8DAE-CDCC-3747-1ECF3B18B66F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90;g2b515e0fbc3_0_110">
              <a:extLst>
                <a:ext uri="{FF2B5EF4-FFF2-40B4-BE49-F238E27FC236}">
                  <a16:creationId xmlns:a16="http://schemas.microsoft.com/office/drawing/2014/main" id="{3D7527F2-0487-4D91-F99F-36B23841B4CB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AF9F0571-4643-BEED-B517-69C0BD092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515e0fbc3_0_235"/>
          <p:cNvSpPr txBox="1">
            <a:spLocks noGrp="1"/>
          </p:cNvSpPr>
          <p:nvPr>
            <p:ph type="title"/>
          </p:nvPr>
        </p:nvSpPr>
        <p:spPr>
          <a:xfrm>
            <a:off x="418742" y="128577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Contatti referente capogruppo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59" name="Google Shape;259;g2b515e0fbc3_0_235"/>
          <p:cNvSpPr txBox="1">
            <a:spLocks noGrp="1"/>
          </p:cNvSpPr>
          <p:nvPr>
            <p:ph type="body" idx="1"/>
          </p:nvPr>
        </p:nvSpPr>
        <p:spPr>
          <a:xfrm>
            <a:off x="415600" y="1981199"/>
            <a:ext cx="11360800" cy="41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Indicare contatti del referente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2b515e0fbc3_0_235"/>
          <p:cNvSpPr txBox="1"/>
          <p:nvPr/>
        </p:nvSpPr>
        <p:spPr>
          <a:xfrm>
            <a:off x="7792825" y="1872793"/>
            <a:ext cx="2464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A111BF-77D0-8359-EC40-1226AE3408BE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B132FAD-746C-CE91-1E04-1C492CD0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43D1C8C4-11FD-2918-FC80-7A0E9A783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A7DA85-5D95-7F18-FFA5-E60FB39F9E50}"/>
              </a:ext>
            </a:extLst>
          </p:cNvPr>
          <p:cNvSpPr txBox="1"/>
          <p:nvPr/>
        </p:nvSpPr>
        <p:spPr>
          <a:xfrm>
            <a:off x="318814" y="814039"/>
            <a:ext cx="1112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Medium" pitchFamily="2" charset="77"/>
              </a:rPr>
              <a:t>START CUP UDINE</a:t>
            </a:r>
          </a:p>
        </p:txBody>
      </p:sp>
    </p:spTree>
    <p:extLst>
      <p:ext uri="{BB962C8B-B14F-4D97-AF65-F5344CB8AC3E}">
        <p14:creationId xmlns:p14="http://schemas.microsoft.com/office/powerpoint/2010/main" val="16254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515e0fbc3_0_17"/>
          <p:cNvSpPr txBox="1">
            <a:spLocks noGrp="1"/>
          </p:cNvSpPr>
          <p:nvPr>
            <p:ph type="title"/>
          </p:nvPr>
        </p:nvSpPr>
        <p:spPr>
          <a:xfrm>
            <a:off x="415600" y="10668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Nome dell’idea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71" name="Google Shape;71;g2b515e0fbc3_0_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l’idea in maniera breve e sintetica (Che cosa si intende proporre? Perché?) (max 500 battute)</a:t>
            </a:r>
          </a:p>
          <a:p>
            <a:pPr marL="0" indent="0">
              <a:spcAft>
                <a:spcPts val="1600"/>
              </a:spcAft>
              <a:buNone/>
            </a:pP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71;g2b515e0fbc3_0_17">
            <a:extLst>
              <a:ext uri="{FF2B5EF4-FFF2-40B4-BE49-F238E27FC236}">
                <a16:creationId xmlns:a16="http://schemas.microsoft.com/office/drawing/2014/main" id="{2DD034DA-342B-54C0-6AF8-CF381E9CF857}"/>
              </a:ext>
            </a:extLst>
          </p:cNvPr>
          <p:cNvSpPr txBox="1">
            <a:spLocks/>
          </p:cNvSpPr>
          <p:nvPr/>
        </p:nvSpPr>
        <p:spPr>
          <a:xfrm>
            <a:off x="304800" y="5791200"/>
            <a:ext cx="11360800" cy="5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609585" lvl="0" indent="-457189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●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219170" lvl="1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828754" lvl="2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2438339" lvl="3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3047924" lvl="4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3657509" lvl="5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Arial" pitchFamily="34" charset="0"/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Descrivere l’idea con uno slogan (max 100 battute)</a:t>
            </a:r>
          </a:p>
        </p:txBody>
      </p:sp>
      <p:sp>
        <p:nvSpPr>
          <p:cNvPr id="3" name="Google Shape;70;g2b515e0fbc3_0_17">
            <a:extLst>
              <a:ext uri="{FF2B5EF4-FFF2-40B4-BE49-F238E27FC236}">
                <a16:creationId xmlns:a16="http://schemas.microsoft.com/office/drawing/2014/main" id="{7BC43D1C-A0A3-775A-6E44-5D3B19B86A49}"/>
              </a:ext>
            </a:extLst>
          </p:cNvPr>
          <p:cNvSpPr txBox="1">
            <a:spLocks/>
          </p:cNvSpPr>
          <p:nvPr/>
        </p:nvSpPr>
        <p:spPr>
          <a:xfrm>
            <a:off x="304800" y="51816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cs typeface="Stardos Stencil"/>
                <a:sym typeface="Stardos Stencil"/>
              </a:rPr>
              <a:t>L’idea in un tweet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6B2B488-9ACA-DB2B-A1F5-455900210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B4E973F-2E0F-D610-3C0F-4F74375C7508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E36ED6FC-EB96-FABC-6B20-14ADBF1A5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"/>
    </mc:Choice>
    <mc:Fallback xmlns="">
      <p:transition spd="slow" advTm="10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515e0fbc3_0_5"/>
          <p:cNvSpPr txBox="1">
            <a:spLocks noGrp="1"/>
          </p:cNvSpPr>
          <p:nvPr>
            <p:ph type="body" idx="1"/>
          </p:nvPr>
        </p:nvSpPr>
        <p:spPr>
          <a:xfrm>
            <a:off x="304800" y="939841"/>
            <a:ext cx="3546000" cy="5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200" b="1" dirty="0">
                <a:solidFill>
                  <a:srgbClr val="51BAB5"/>
                </a:solidFill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I) IDEA</a:t>
            </a:r>
            <a:r>
              <a:rPr lang="en" sz="3200" b="1" dirty="0">
                <a:solidFill>
                  <a:srgbClr val="51BAB5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Soluzione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Impatto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Mercato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Concorrenti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g2b515e0fbc3_0_5"/>
          <p:cNvSpPr txBox="1"/>
          <p:nvPr/>
        </p:nvSpPr>
        <p:spPr>
          <a:xfrm>
            <a:off x="6437972" y="906062"/>
            <a:ext cx="3806460" cy="5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200" b="1" dirty="0">
                <a:solidFill>
                  <a:srgbClr val="51BAB5"/>
                </a:solidFill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II) GRUPPO</a:t>
            </a:r>
            <a:endParaRPr sz="1867" dirty="0">
              <a:solidFill>
                <a:srgbClr val="51BAB5"/>
              </a:solidFill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Team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Mission and Vision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Strategia di Business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Business Model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Previsioni Economico-Finanziar</a:t>
            </a:r>
            <a:r>
              <a:rPr lang="en" sz="2400" dirty="0">
                <a:solidFill>
                  <a:schemeClr val="dk1"/>
                </a:solidFill>
                <a:latin typeface="Montserrat"/>
                <a:sym typeface="Montserrat"/>
              </a:rPr>
              <a:t>ie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g2b515e0fbc3_0_5"/>
          <p:cNvCxnSpPr/>
          <p:nvPr/>
        </p:nvCxnSpPr>
        <p:spPr>
          <a:xfrm>
            <a:off x="6069105" y="1536641"/>
            <a:ext cx="0" cy="4158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F2867E6-62B3-171D-1B56-11EE01E0F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AD0630E-CC4A-4828-ADC1-5F702849ADD9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6FDC0A1E-64B3-E0C3-6186-36198902A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"/>
    </mc:Choice>
    <mc:Fallback xmlns="">
      <p:transition spd="slow" advTm="20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515e0fbc3_0_17"/>
          <p:cNvSpPr txBox="1">
            <a:spLocks noGrp="1"/>
          </p:cNvSpPr>
          <p:nvPr>
            <p:ph type="title"/>
          </p:nvPr>
        </p:nvSpPr>
        <p:spPr>
          <a:xfrm>
            <a:off x="415600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Problema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71" name="Google Shape;71;g2b515e0fbc3_0_17"/>
          <p:cNvSpPr txBox="1">
            <a:spLocks noGrp="1"/>
          </p:cNvSpPr>
          <p:nvPr>
            <p:ph type="body" idx="1"/>
          </p:nvPr>
        </p:nvSpPr>
        <p:spPr>
          <a:xfrm>
            <a:off x="415600" y="1828799"/>
            <a:ext cx="11360800" cy="426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il problema che si vuole risolvere, riportando numeri, statistiche e informazioni che evidenzino la gravità del problema (Chi viene colpito? Quanti sono? Quanto spesso riscontrano il problema?)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indent="0">
              <a:spcAft>
                <a:spcPts val="1600"/>
              </a:spcAft>
              <a:buNone/>
            </a:pP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" name="Google Shape;72;g2b515e0fbc3_0_17"/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73" name="Google Shape;73;g2b515e0fbc3_0_17"/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4" name="Google Shape;74;g2b515e0fbc3_0_17"/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5" name="Google Shape;75;g2b515e0fbc3_0_17"/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A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51BA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76;g2b515e0fbc3_0_17"/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7" name="Google Shape;77;g2b515e0fbc3_0_17"/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52944E28-B825-9D5D-4F0B-3F2D7FDB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1985A91-2DB6-2A06-ED48-D0976230BDCC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7E43A0FF-102E-AAF6-CDEC-A9AFE42CD9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515e0fbc3_0_33"/>
          <p:cNvSpPr txBox="1">
            <a:spLocks noGrp="1"/>
          </p:cNvSpPr>
          <p:nvPr>
            <p:ph type="body" idx="1"/>
          </p:nvPr>
        </p:nvSpPr>
        <p:spPr>
          <a:xfrm>
            <a:off x="415600" y="1752599"/>
            <a:ext cx="11360800" cy="43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le soluzioni attuali al problema, evidenziandone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 limiti e le criticità</a:t>
            </a:r>
          </a:p>
          <a:p>
            <a:pPr marL="0" indent="0">
              <a:spcAft>
                <a:spcPts val="1600"/>
              </a:spcAft>
              <a:buNone/>
            </a:pP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2b515e0fbc3_0_33"/>
          <p:cNvSpPr txBox="1">
            <a:spLocks noGrp="1"/>
          </p:cNvSpPr>
          <p:nvPr>
            <p:ph type="title"/>
          </p:nvPr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Soluzioni attuali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500E039-17C5-5BB9-17FA-0AE0DAD37430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D57059-E29A-8919-F158-85F2FDE4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grpSp>
        <p:nvGrpSpPr>
          <p:cNvPr id="3" name="Google Shape;72;g2b515e0fbc3_0_17">
            <a:extLst>
              <a:ext uri="{FF2B5EF4-FFF2-40B4-BE49-F238E27FC236}">
                <a16:creationId xmlns:a16="http://schemas.microsoft.com/office/drawing/2014/main" id="{19661295-68F9-858B-5679-26D431230AF3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5" name="Google Shape;73;g2b515e0fbc3_0_17">
              <a:extLst>
                <a:ext uri="{FF2B5EF4-FFF2-40B4-BE49-F238E27FC236}">
                  <a16:creationId xmlns:a16="http://schemas.microsoft.com/office/drawing/2014/main" id="{A5545B36-1262-521F-5C6A-9ACCB31F898B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74;g2b515e0fbc3_0_17">
              <a:extLst>
                <a:ext uri="{FF2B5EF4-FFF2-40B4-BE49-F238E27FC236}">
                  <a16:creationId xmlns:a16="http://schemas.microsoft.com/office/drawing/2014/main" id="{32DD9E72-3255-2B6B-C1C9-EA92BBEE9DFB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75;g2b515e0fbc3_0_17">
              <a:extLst>
                <a:ext uri="{FF2B5EF4-FFF2-40B4-BE49-F238E27FC236}">
                  <a16:creationId xmlns:a16="http://schemas.microsoft.com/office/drawing/2014/main" id="{6C010E62-3084-4769-0493-93C0EDF2DE93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76;g2b515e0fbc3_0_17">
              <a:extLst>
                <a:ext uri="{FF2B5EF4-FFF2-40B4-BE49-F238E27FC236}">
                  <a16:creationId xmlns:a16="http://schemas.microsoft.com/office/drawing/2014/main" id="{8C3AE969-823C-EA87-3E2D-F8993E71D7F0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7;g2b515e0fbc3_0_17">
              <a:extLst>
                <a:ext uri="{FF2B5EF4-FFF2-40B4-BE49-F238E27FC236}">
                  <a16:creationId xmlns:a16="http://schemas.microsoft.com/office/drawing/2014/main" id="{BACC8FE0-D833-A536-1CFF-F1D4F433209C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A2BF94A3-0384-A7A4-2527-A11D27C2A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515e0fbc3_0_44"/>
          <p:cNvSpPr txBox="1">
            <a:spLocks noGrp="1"/>
          </p:cNvSpPr>
          <p:nvPr>
            <p:ph type="body" idx="1"/>
          </p:nvPr>
        </p:nvSpPr>
        <p:spPr>
          <a:xfrm>
            <a:off x="415600" y="1752599"/>
            <a:ext cx="11360800" cy="43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in maniera chiara e semplice la soluzione, evidenziando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 punti di forza e 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le migliorie rispetto alle soluzioni attuali (Perché la soluzione è unica e innovativa? Qual è la Value Proposition? Quali sono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benefici? C’è un brevetto?)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B22FDCE-F493-B284-CC78-9803471E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AAAEEA-18A8-843D-021D-7B90947024BD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ADD72FDC-9714-028C-6E58-D95A3485F04C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Soluzione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72;g2b515e0fbc3_0_17">
            <a:extLst>
              <a:ext uri="{FF2B5EF4-FFF2-40B4-BE49-F238E27FC236}">
                <a16:creationId xmlns:a16="http://schemas.microsoft.com/office/drawing/2014/main" id="{16F79A0A-24BA-E1AD-BAF5-A5F68DA45B02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8" name="Google Shape;73;g2b515e0fbc3_0_17">
              <a:extLst>
                <a:ext uri="{FF2B5EF4-FFF2-40B4-BE49-F238E27FC236}">
                  <a16:creationId xmlns:a16="http://schemas.microsoft.com/office/drawing/2014/main" id="{4D7286CF-2FC9-D442-93CD-B790DF1FBAB2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4;g2b515e0fbc3_0_17">
              <a:extLst>
                <a:ext uri="{FF2B5EF4-FFF2-40B4-BE49-F238E27FC236}">
                  <a16:creationId xmlns:a16="http://schemas.microsoft.com/office/drawing/2014/main" id="{BF1A51D0-191C-5D76-9B1F-5ECE82F8A2EF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" name="Google Shape;75;g2b515e0fbc3_0_17">
              <a:extLst>
                <a:ext uri="{FF2B5EF4-FFF2-40B4-BE49-F238E27FC236}">
                  <a16:creationId xmlns:a16="http://schemas.microsoft.com/office/drawing/2014/main" id="{50A4E47F-A92A-D7DD-080A-5D7EE234AC49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" name="Google Shape;76;g2b515e0fbc3_0_17">
              <a:extLst>
                <a:ext uri="{FF2B5EF4-FFF2-40B4-BE49-F238E27FC236}">
                  <a16:creationId xmlns:a16="http://schemas.microsoft.com/office/drawing/2014/main" id="{5D898A34-6A63-0370-2628-324A54D7F3FC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2" name="Google Shape;77;g2b515e0fbc3_0_17">
              <a:extLst>
                <a:ext uri="{FF2B5EF4-FFF2-40B4-BE49-F238E27FC236}">
                  <a16:creationId xmlns:a16="http://schemas.microsoft.com/office/drawing/2014/main" id="{0E6AA369-911C-4547-FD1D-7E7C873598D3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90CB0BD6-4502-B1A0-4EEB-6E1D4A892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515e0fbc3_0_60"/>
          <p:cNvSpPr txBox="1">
            <a:spLocks noGrp="1"/>
          </p:cNvSpPr>
          <p:nvPr>
            <p:ph type="title"/>
          </p:nvPr>
        </p:nvSpPr>
        <p:spPr>
          <a:xfrm>
            <a:off x="415600" y="113853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Impatto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9" name="Google Shape;119;g2b515e0fbc3_0_60"/>
          <p:cNvSpPr txBox="1">
            <a:spLocks noGrp="1"/>
          </p:cNvSpPr>
          <p:nvPr>
            <p:ph type="body" idx="1"/>
          </p:nvPr>
        </p:nvSpPr>
        <p:spPr>
          <a:xfrm>
            <a:off x="415600" y="1905000"/>
            <a:ext cx="11360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sym typeface="Montserrat"/>
              </a:rPr>
              <a:t>Inserire dati e informazioni relative all’impatto dell’idea (non solo a livello economico, ma anche e soprattutto da un punto di vista ambientale e sociale)</a:t>
            </a:r>
            <a:endParaRPr sz="1867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F1511EC-8B0B-8C9F-C3C7-50D569489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A08F03C-3DC2-595D-A688-CB608897100A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oogle Shape;72;g2b515e0fbc3_0_17">
            <a:extLst>
              <a:ext uri="{FF2B5EF4-FFF2-40B4-BE49-F238E27FC236}">
                <a16:creationId xmlns:a16="http://schemas.microsoft.com/office/drawing/2014/main" id="{10576DCF-8A8E-FB11-3029-BC80820B9B1C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5" name="Google Shape;73;g2b515e0fbc3_0_17">
              <a:extLst>
                <a:ext uri="{FF2B5EF4-FFF2-40B4-BE49-F238E27FC236}">
                  <a16:creationId xmlns:a16="http://schemas.microsoft.com/office/drawing/2014/main" id="{B48F4BCD-CCE2-6D27-F660-845A56DBB4BB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74;g2b515e0fbc3_0_17">
              <a:extLst>
                <a:ext uri="{FF2B5EF4-FFF2-40B4-BE49-F238E27FC236}">
                  <a16:creationId xmlns:a16="http://schemas.microsoft.com/office/drawing/2014/main" id="{753CB4CC-7D3D-5F81-A045-07A654079F12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75;g2b515e0fbc3_0_17">
              <a:extLst>
                <a:ext uri="{FF2B5EF4-FFF2-40B4-BE49-F238E27FC236}">
                  <a16:creationId xmlns:a16="http://schemas.microsoft.com/office/drawing/2014/main" id="{522A2655-3DC5-9652-3644-DC8B647F9259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76;g2b515e0fbc3_0_17">
              <a:extLst>
                <a:ext uri="{FF2B5EF4-FFF2-40B4-BE49-F238E27FC236}">
                  <a16:creationId xmlns:a16="http://schemas.microsoft.com/office/drawing/2014/main" id="{AEF8A7A0-4F9D-7DAB-2DD4-D157022CDEDB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7;g2b515e0fbc3_0_17">
              <a:extLst>
                <a:ext uri="{FF2B5EF4-FFF2-40B4-BE49-F238E27FC236}">
                  <a16:creationId xmlns:a16="http://schemas.microsoft.com/office/drawing/2014/main" id="{2265BC65-2F14-D3E4-C82B-59C9DE0D22E7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E167939E-D674-138E-DBD4-B524A8D59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515e0fbc3_0_76"/>
          <p:cNvSpPr txBox="1">
            <a:spLocks noGrp="1"/>
          </p:cNvSpPr>
          <p:nvPr>
            <p:ph type="body" idx="1"/>
          </p:nvPr>
        </p:nvSpPr>
        <p:spPr>
          <a:xfrm>
            <a:off x="415600" y="1828799"/>
            <a:ext cx="11360800" cy="426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sym typeface="Montserrat"/>
              </a:rPr>
              <a:t>Definire la grandezza del mercato potenziale</a:t>
            </a: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D70F84B-40D7-4A6D-6FCF-15F4130E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0C34BF8-48A7-BE6A-1F37-FD52359E9E39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F4001524-DC4D-41E4-3629-FC557B837E90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Mercato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72;g2b515e0fbc3_0_17">
            <a:extLst>
              <a:ext uri="{FF2B5EF4-FFF2-40B4-BE49-F238E27FC236}">
                <a16:creationId xmlns:a16="http://schemas.microsoft.com/office/drawing/2014/main" id="{CB67D2DB-47E8-326E-D8EF-633C7FF90FFB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8" name="Google Shape;73;g2b515e0fbc3_0_17">
              <a:extLst>
                <a:ext uri="{FF2B5EF4-FFF2-40B4-BE49-F238E27FC236}">
                  <a16:creationId xmlns:a16="http://schemas.microsoft.com/office/drawing/2014/main" id="{44457CF6-D9F5-A613-C337-20A522D5B84E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4;g2b515e0fbc3_0_17">
              <a:extLst>
                <a:ext uri="{FF2B5EF4-FFF2-40B4-BE49-F238E27FC236}">
                  <a16:creationId xmlns:a16="http://schemas.microsoft.com/office/drawing/2014/main" id="{A6809AC5-10B8-532C-DC77-D6907E11F221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" name="Google Shape;75;g2b515e0fbc3_0_17">
              <a:extLst>
                <a:ext uri="{FF2B5EF4-FFF2-40B4-BE49-F238E27FC236}">
                  <a16:creationId xmlns:a16="http://schemas.microsoft.com/office/drawing/2014/main" id="{7B77AE52-53BB-ED45-EEFF-9EB76200FD30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" name="Google Shape;76;g2b515e0fbc3_0_17">
              <a:extLst>
                <a:ext uri="{FF2B5EF4-FFF2-40B4-BE49-F238E27FC236}">
                  <a16:creationId xmlns:a16="http://schemas.microsoft.com/office/drawing/2014/main" id="{65D9EA13-1A3C-9399-58B5-9FA5F59A03C8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2" name="Google Shape;77;g2b515e0fbc3_0_17">
              <a:extLst>
                <a:ext uri="{FF2B5EF4-FFF2-40B4-BE49-F238E27FC236}">
                  <a16:creationId xmlns:a16="http://schemas.microsoft.com/office/drawing/2014/main" id="{827A1504-03C8-C4D7-4F7B-20D8BAF27CFE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3DC0F6EB-C246-2DC2-AA7C-D7EB77BA6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515e0fbc3_0_92"/>
          <p:cNvSpPr txBox="1">
            <a:spLocks noGrp="1"/>
          </p:cNvSpPr>
          <p:nvPr>
            <p:ph type="title"/>
          </p:nvPr>
        </p:nvSpPr>
        <p:spPr>
          <a:xfrm>
            <a:off x="437596" y="1162102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Concorrenti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sp>
        <p:nvSpPr>
          <p:cNvPr id="155" name="Google Shape;155;g2b515e0fbc3_0_92"/>
          <p:cNvSpPr txBox="1">
            <a:spLocks noGrp="1"/>
          </p:cNvSpPr>
          <p:nvPr>
            <p:ph type="body" idx="1"/>
          </p:nvPr>
        </p:nvSpPr>
        <p:spPr>
          <a:xfrm>
            <a:off x="437596" y="19050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il contesto competitivo (Quali sono i principali concorrenti? Come si differenzia l’idea rispetto a questi concorrenti?)</a:t>
            </a: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Aft>
                <a:spcPts val="1600"/>
              </a:spcAft>
              <a:buNone/>
            </a:pP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g2b515e0fbc3_0_92"/>
          <p:cNvSpPr/>
          <p:nvPr/>
        </p:nvSpPr>
        <p:spPr>
          <a:xfrm>
            <a:off x="7110600" y="3800267"/>
            <a:ext cx="488400" cy="13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b515e0fbc3_0_92"/>
          <p:cNvSpPr/>
          <p:nvPr/>
        </p:nvSpPr>
        <p:spPr>
          <a:xfrm rot="5400000">
            <a:off x="8401633" y="3876300"/>
            <a:ext cx="474400" cy="295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063BC46-7F7F-6411-C79C-25CCE7563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455623"/>
            <a:ext cx="3087774" cy="38597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DDBBCDB-2866-9898-4A0C-951FAFDDDF2B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oogle Shape;72;g2b515e0fbc3_0_17">
            <a:extLst>
              <a:ext uri="{FF2B5EF4-FFF2-40B4-BE49-F238E27FC236}">
                <a16:creationId xmlns:a16="http://schemas.microsoft.com/office/drawing/2014/main" id="{0D427F8F-010B-AF17-DF08-A4B134948254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5" name="Google Shape;73;g2b515e0fbc3_0_17">
              <a:extLst>
                <a:ext uri="{FF2B5EF4-FFF2-40B4-BE49-F238E27FC236}">
                  <a16:creationId xmlns:a16="http://schemas.microsoft.com/office/drawing/2014/main" id="{3547ECA7-031D-178F-001B-0C04DE81921E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</a:t>
              </a: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LU</a:t>
              </a: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74;g2b515e0fbc3_0_17">
              <a:extLst>
                <a:ext uri="{FF2B5EF4-FFF2-40B4-BE49-F238E27FC236}">
                  <a16:creationId xmlns:a16="http://schemas.microsoft.com/office/drawing/2014/main" id="{FD413172-6263-542B-9E3A-92535CAD1D64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75;g2b515e0fbc3_0_17">
              <a:extLst>
                <a:ext uri="{FF2B5EF4-FFF2-40B4-BE49-F238E27FC236}">
                  <a16:creationId xmlns:a16="http://schemas.microsoft.com/office/drawing/2014/main" id="{39266236-43E5-4A67-81E6-6345D26F1548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76;g2b515e0fbc3_0_17">
              <a:extLst>
                <a:ext uri="{FF2B5EF4-FFF2-40B4-BE49-F238E27FC236}">
                  <a16:creationId xmlns:a16="http://schemas.microsoft.com/office/drawing/2014/main" id="{5336359C-414D-E384-C7E8-A6B3C07402EB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7;g2b515e0fbc3_0_17">
              <a:extLst>
                <a:ext uri="{FF2B5EF4-FFF2-40B4-BE49-F238E27FC236}">
                  <a16:creationId xmlns:a16="http://schemas.microsoft.com/office/drawing/2014/main" id="{D0936419-53D4-29C4-98FE-C20568D303BB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64F23E7D-957C-B0FE-81F8-D3920B10E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516</Words>
  <Application>Microsoft Office PowerPoint</Application>
  <PresentationFormat>Widescreen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Montserrat SemiBold</vt:lpstr>
      <vt:lpstr>Montserrat Black</vt:lpstr>
      <vt:lpstr>Montserrat</vt:lpstr>
      <vt:lpstr>Montserrat Medium</vt:lpstr>
      <vt:lpstr>Office Theme</vt:lpstr>
      <vt:lpstr>Presentazione standard di PowerPoint</vt:lpstr>
      <vt:lpstr>Nome dell’idea</vt:lpstr>
      <vt:lpstr>Presentazione standard di PowerPoint</vt:lpstr>
      <vt:lpstr>Problema</vt:lpstr>
      <vt:lpstr>Soluzioni attuali</vt:lpstr>
      <vt:lpstr>Presentazione standard di PowerPoint</vt:lpstr>
      <vt:lpstr>Impatto</vt:lpstr>
      <vt:lpstr>Presentazione standard di PowerPoint</vt:lpstr>
      <vt:lpstr>Concorrenti</vt:lpstr>
      <vt:lpstr>Team</vt:lpstr>
      <vt:lpstr>Mission e Vision</vt:lpstr>
      <vt:lpstr>Presentazione standard di PowerPoint</vt:lpstr>
      <vt:lpstr>Presentazione standard di PowerPoint</vt:lpstr>
      <vt:lpstr>Previsioni Economico-Finanziarie</vt:lpstr>
      <vt:lpstr>Contatti referente capogruppo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Modello presentazione 16:9</dc:title>
  <cp:lastModifiedBy>Mara Bon</cp:lastModifiedBy>
  <cp:revision>360</cp:revision>
  <dcterms:created xsi:type="dcterms:W3CDTF">2006-08-16T00:00:00Z</dcterms:created>
  <dcterms:modified xsi:type="dcterms:W3CDTF">2024-06-17T09:44:45Z</dcterms:modified>
  <dc:identifier>DAFs7A3hhZw</dc:identifier>
</cp:coreProperties>
</file>