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1" r:id="rId5"/>
    <p:sldId id="262" r:id="rId6"/>
    <p:sldId id="285" r:id="rId7"/>
    <p:sldId id="263" r:id="rId8"/>
    <p:sldId id="268" r:id="rId9"/>
    <p:sldId id="270" r:id="rId10"/>
    <p:sldId id="271" r:id="rId11"/>
    <p:sldId id="272" r:id="rId12"/>
    <p:sldId id="274" r:id="rId13"/>
    <p:sldId id="289" r:id="rId14"/>
    <p:sldId id="279" r:id="rId15"/>
    <p:sldId id="28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1196CFE-601C-4DBF-A4C4-02E3804B1353}" type="datetimeFigureOut">
              <a:rPr lang="it-IT" smtClean="0"/>
              <a:t>08/04/2020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117937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1196CFE-601C-4DBF-A4C4-02E3804B1353}" type="datetimeFigureOut">
              <a:rPr lang="it-IT" smtClean="0"/>
              <a:t>08/04/2020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8051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1196CFE-601C-4DBF-A4C4-02E3804B1353}" type="datetimeFigureOut">
              <a:rPr lang="it-IT" smtClean="0"/>
              <a:t>08/04/2020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369339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1196CFE-601C-4DBF-A4C4-02E3804B1353}" type="datetimeFigureOut">
              <a:rPr lang="it-IT" smtClean="0"/>
              <a:t>08/04/2020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289769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1196CFE-601C-4DBF-A4C4-02E3804B1353}" type="datetimeFigureOut">
              <a:rPr lang="it-IT" smtClean="0"/>
              <a:t>08/04/2020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1942085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1196CFE-601C-4DBF-A4C4-02E3804B1353}" type="datetimeFigureOut">
              <a:rPr lang="it-IT" smtClean="0"/>
              <a:t>08/04/2020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1728088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1196CFE-601C-4DBF-A4C4-02E3804B1353}" type="datetimeFigureOut">
              <a:rPr lang="it-IT" smtClean="0"/>
              <a:t>08/04/2020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372844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1196CFE-601C-4DBF-A4C4-02E3804B1353}" type="datetimeFigureOut">
              <a:rPr lang="it-IT" smtClean="0"/>
              <a:t>08/04/2020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82051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96CFE-601C-4DBF-A4C4-02E3804B1353}" type="datetimeFigureOut">
              <a:rPr lang="it-IT" smtClean="0"/>
              <a:t>08/04/2020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85244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1196CFE-601C-4DBF-A4C4-02E3804B1353}" type="datetimeFigureOut">
              <a:rPr lang="it-IT" smtClean="0"/>
              <a:t>08/04/2020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204980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1196CFE-601C-4DBF-A4C4-02E3804B1353}" type="datetimeFigureOut">
              <a:rPr lang="it-IT" smtClean="0"/>
              <a:t>08/04/2020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195DF88-CF4C-49AB-9D4B-DD42260E4208}" type="slidenum">
              <a:rPr lang="it-IT" smtClean="0"/>
              <a:t>‹N›</a:t>
            </a:fld>
            <a:endParaRPr lang="it-IT"/>
          </a:p>
        </p:txBody>
      </p:sp>
    </p:spTree>
    <p:extLst>
      <p:ext uri="{BB962C8B-B14F-4D97-AF65-F5344CB8AC3E}">
        <p14:creationId xmlns:p14="http://schemas.microsoft.com/office/powerpoint/2010/main" val="101578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96CFE-601C-4DBF-A4C4-02E3804B1353}" type="datetimeFigureOut">
              <a:rPr lang="it-IT" smtClean="0"/>
              <a:t>08/04/2020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5DF88-CF4C-49AB-9D4B-DD42260E4208}" type="slidenum">
              <a:rPr lang="it-IT" smtClean="0"/>
              <a:t>‹N›</a:t>
            </a:fld>
            <a:endParaRPr lang="it-IT"/>
          </a:p>
        </p:txBody>
      </p:sp>
    </p:spTree>
    <p:extLst>
      <p:ext uri="{BB962C8B-B14F-4D97-AF65-F5344CB8AC3E}">
        <p14:creationId xmlns:p14="http://schemas.microsoft.com/office/powerpoint/2010/main" val="1601810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ccademiadellacrusca.it/it/lingua-italiana/consulenza-linguistica/domande-risposte/norme-redazione-per-lette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9763" y="433546"/>
            <a:ext cx="8354890" cy="445648"/>
          </a:xfrm>
        </p:spPr>
        <p:txBody>
          <a:bodyPr vert="horz" lIns="91440" tIns="45720" rIns="91440" bIns="45720" rtlCol="0" anchor="b">
            <a:normAutofit fontScale="90000"/>
          </a:bodyPr>
          <a:lstStyle/>
          <a:p>
            <a:pPr>
              <a:lnSpc>
                <a:spcPct val="90000"/>
              </a:lnSpc>
            </a:pPr>
            <a:r>
              <a:rPr lang="en-US" sz="1900" b="1" dirty="0">
                <a:solidFill>
                  <a:srgbClr val="FFFFFF"/>
                </a:solidFill>
              </a:rPr>
              <a:t/>
            </a:r>
            <a:br>
              <a:rPr lang="en-US" sz="1900" b="1" dirty="0">
                <a:solidFill>
                  <a:srgbClr val="FFFFFF"/>
                </a:solidFill>
              </a:rPr>
            </a:br>
            <a:r>
              <a:rPr lang="en-US" sz="1900" b="1" dirty="0">
                <a:solidFill>
                  <a:srgbClr val="FFFFFF"/>
                </a:solidFill>
              </a:rPr>
              <a:t> chiara.battistella@uniud.it</a:t>
            </a:r>
          </a:p>
        </p:txBody>
      </p:sp>
      <p:sp>
        <p:nvSpPr>
          <p:cNvPr id="3" name="Segnaposto contenuto 2"/>
          <p:cNvSpPr>
            <a:spLocks noGrp="1"/>
          </p:cNvSpPr>
          <p:nvPr>
            <p:ph idx="1"/>
          </p:nvPr>
        </p:nvSpPr>
        <p:spPr>
          <a:xfrm>
            <a:off x="1158208" y="1032367"/>
            <a:ext cx="6858000" cy="1033358"/>
          </a:xfrm>
        </p:spPr>
        <p:txBody>
          <a:bodyPr vert="horz" lIns="91440" tIns="45720" rIns="91440" bIns="45720" rtlCol="0">
            <a:normAutofit/>
          </a:bodyPr>
          <a:lstStyle/>
          <a:p>
            <a:pPr marL="0" indent="0" algn="ctr">
              <a:lnSpc>
                <a:spcPct val="90000"/>
              </a:lnSpc>
              <a:spcBef>
                <a:spcPts val="1000"/>
              </a:spcBef>
              <a:buNone/>
            </a:pPr>
            <a:r>
              <a:rPr lang="en-US" sz="2400" b="1" dirty="0">
                <a:solidFill>
                  <a:srgbClr val="C28E39"/>
                </a:solidFill>
              </a:rPr>
              <a:t>La </a:t>
            </a:r>
            <a:r>
              <a:rPr lang="en-US" sz="2400" b="1" dirty="0" err="1">
                <a:solidFill>
                  <a:srgbClr val="C28E39"/>
                </a:solidFill>
              </a:rPr>
              <a:t>scrittura</a:t>
            </a:r>
            <a:r>
              <a:rPr lang="en-US" sz="2400" b="1" dirty="0">
                <a:solidFill>
                  <a:srgbClr val="C28E39"/>
                </a:solidFill>
              </a:rPr>
              <a:t> </a:t>
            </a:r>
            <a:r>
              <a:rPr lang="en-US" sz="2400" b="1" dirty="0" err="1">
                <a:solidFill>
                  <a:srgbClr val="C28E39"/>
                </a:solidFill>
              </a:rPr>
              <a:t>formale</a:t>
            </a:r>
            <a:r>
              <a:rPr lang="en-US" sz="2400" b="1" dirty="0">
                <a:solidFill>
                  <a:srgbClr val="C28E39"/>
                </a:solidFill>
              </a:rPr>
              <a:t>: e-mail e </a:t>
            </a:r>
            <a:r>
              <a:rPr lang="en-US" sz="2400" b="1" dirty="0" err="1">
                <a:solidFill>
                  <a:srgbClr val="C28E39"/>
                </a:solidFill>
              </a:rPr>
              <a:t>lettere</a:t>
            </a:r>
            <a:endParaRPr lang="en-US" sz="2400" b="1" dirty="0">
              <a:solidFill>
                <a:srgbClr val="C28E39"/>
              </a:solidFill>
            </a:endParaRPr>
          </a:p>
          <a:p>
            <a:pPr marL="0" indent="0" algn="ctr">
              <a:lnSpc>
                <a:spcPct val="90000"/>
              </a:lnSpc>
              <a:spcBef>
                <a:spcPts val="1000"/>
              </a:spcBef>
              <a:buNone/>
            </a:pPr>
            <a:r>
              <a:rPr lang="en-US" sz="2400" b="1" dirty="0">
                <a:solidFill>
                  <a:srgbClr val="C28E39"/>
                </a:solidFill>
              </a:rPr>
              <a:t>chiara.battistella@uniud.it</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5011" y="2756680"/>
            <a:ext cx="4091938" cy="3068953"/>
          </a:xfrm>
          <a:prstGeom prst="rect">
            <a:avLst/>
          </a:prstGeom>
        </p:spPr>
      </p:pic>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053" y="2756680"/>
            <a:ext cx="4091938" cy="3068952"/>
          </a:xfrm>
          <a:prstGeom prst="rect">
            <a:avLst/>
          </a:prstGeom>
        </p:spPr>
      </p:pic>
    </p:spTree>
    <p:extLst>
      <p:ext uri="{BB962C8B-B14F-4D97-AF65-F5344CB8AC3E}">
        <p14:creationId xmlns:p14="http://schemas.microsoft.com/office/powerpoint/2010/main" val="2952681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963877"/>
            <a:ext cx="2862065" cy="4930246"/>
          </a:xfrm>
        </p:spPr>
        <p:txBody>
          <a:bodyPr>
            <a:normAutofit/>
          </a:bodyPr>
          <a:lstStyle/>
          <a:p>
            <a:pPr algn="ctr"/>
            <a:r>
              <a:rPr lang="it-IT" sz="3400" dirty="0">
                <a:solidFill>
                  <a:schemeClr val="accent1"/>
                </a:solidFill>
              </a:rPr>
              <a:t>(3)</a:t>
            </a:r>
            <a:br>
              <a:rPr lang="it-IT" sz="3400" dirty="0">
                <a:solidFill>
                  <a:schemeClr val="accent1"/>
                </a:solidFill>
              </a:rPr>
            </a:br>
            <a:r>
              <a:rPr lang="it-IT" sz="3400" dirty="0">
                <a:solidFill>
                  <a:schemeClr val="accent1"/>
                </a:solidFill>
              </a:rPr>
              <a:t>Una specie di antilingua</a:t>
            </a:r>
          </a:p>
        </p:txBody>
      </p:sp>
      <p:sp>
        <p:nvSpPr>
          <p:cNvPr id="3" name="Segnaposto contenuto 2"/>
          <p:cNvSpPr>
            <a:spLocks noGrp="1"/>
          </p:cNvSpPr>
          <p:nvPr>
            <p:ph idx="1"/>
          </p:nvPr>
        </p:nvSpPr>
        <p:spPr>
          <a:xfrm>
            <a:off x="3732023" y="963877"/>
            <a:ext cx="4783327" cy="4930246"/>
          </a:xfrm>
        </p:spPr>
        <p:txBody>
          <a:bodyPr anchor="ctr">
            <a:normAutofit/>
          </a:bodyPr>
          <a:lstStyle/>
          <a:p>
            <a:pPr marL="0" indent="0" fontAlgn="t">
              <a:lnSpc>
                <a:spcPct val="90000"/>
              </a:lnSpc>
              <a:buNone/>
            </a:pPr>
            <a:endParaRPr lang="it-IT" sz="1900" dirty="0">
              <a:latin typeface="Garamond" panose="02020404030301010803" pitchFamily="18" charset="0"/>
            </a:endParaRPr>
          </a:p>
          <a:p>
            <a:pPr marL="0" indent="0" fontAlgn="t">
              <a:lnSpc>
                <a:spcPct val="90000"/>
              </a:lnSpc>
              <a:buNone/>
            </a:pPr>
            <a:endParaRPr lang="it-IT" sz="1900" dirty="0">
              <a:latin typeface="Garamond" panose="02020404030301010803" pitchFamily="18" charset="0"/>
            </a:endParaRPr>
          </a:p>
          <a:p>
            <a:pPr marL="0" indent="0" fontAlgn="t">
              <a:lnSpc>
                <a:spcPct val="90000"/>
              </a:lnSpc>
              <a:buNone/>
            </a:pPr>
            <a:r>
              <a:rPr lang="it-IT" sz="1900" dirty="0"/>
              <a:t>Egregia professoressa,</a:t>
            </a:r>
            <a:br>
              <a:rPr lang="it-IT" sz="1900" dirty="0"/>
            </a:br>
            <a:endParaRPr lang="it-IT" sz="1900" dirty="0"/>
          </a:p>
          <a:p>
            <a:pPr marL="0" indent="0" fontAlgn="t">
              <a:lnSpc>
                <a:spcPct val="90000"/>
              </a:lnSpc>
              <a:buNone/>
            </a:pPr>
            <a:r>
              <a:rPr lang="it-IT" sz="1900" dirty="0"/>
              <a:t>mi rivolgo a lei in quanto mi è stata indicata come una dei docenti di riferimento per il debito formativo che desidero opportunamente assolvere.</a:t>
            </a:r>
            <a:br>
              <a:rPr lang="it-IT" sz="1900" dirty="0"/>
            </a:br>
            <a:r>
              <a:rPr lang="it-IT" sz="1900" dirty="0"/>
              <a:t>A tal proposito vorrei chiederle se molto cortesemente potrebbe indicarmi un giorno a lei utile affinché io possa ricevere istruzioni sulla lettura che mi è richiesto d’affrontare.</a:t>
            </a:r>
            <a:br>
              <a:rPr lang="it-IT" sz="1900" dirty="0"/>
            </a:br>
            <a:endParaRPr lang="it-IT" sz="1900" dirty="0"/>
          </a:p>
          <a:p>
            <a:pPr marL="0" indent="0" fontAlgn="t">
              <a:lnSpc>
                <a:spcPct val="90000"/>
              </a:lnSpc>
              <a:buNone/>
            </a:pPr>
            <a:r>
              <a:rPr lang="it-IT" sz="1900" dirty="0"/>
              <a:t>La ringrazio per la preziosa attenzione.</a:t>
            </a:r>
            <a:br>
              <a:rPr lang="it-IT" sz="1900" dirty="0"/>
            </a:br>
            <a:r>
              <a:rPr lang="it-IT" sz="1900" dirty="0"/>
              <a:t>Con vivissima cordialità, </a:t>
            </a:r>
          </a:p>
          <a:p>
            <a:pPr marL="0" indent="0" fontAlgn="t">
              <a:lnSpc>
                <a:spcPct val="90000"/>
              </a:lnSpc>
              <a:buNone/>
            </a:pPr>
            <a:r>
              <a:rPr lang="it-IT" sz="1900" dirty="0"/>
              <a:t>XY</a:t>
            </a:r>
          </a:p>
          <a:p>
            <a:pPr marL="0" indent="0">
              <a:lnSpc>
                <a:spcPct val="90000"/>
              </a:lnSpc>
              <a:buNone/>
            </a:pPr>
            <a:endParaRPr lang="it-IT" sz="1900" dirty="0"/>
          </a:p>
        </p:txBody>
      </p:sp>
    </p:spTree>
    <p:extLst>
      <p:ext uri="{BB962C8B-B14F-4D97-AF65-F5344CB8AC3E}">
        <p14:creationId xmlns:p14="http://schemas.microsoft.com/office/powerpoint/2010/main" val="343108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a:xfrm>
            <a:off x="241173" y="963877"/>
            <a:ext cx="3249545" cy="4930246"/>
          </a:xfrm>
        </p:spPr>
        <p:txBody>
          <a:bodyPr>
            <a:normAutofit/>
          </a:bodyPr>
          <a:lstStyle/>
          <a:p>
            <a:pPr>
              <a:lnSpc>
                <a:spcPct val="90000"/>
              </a:lnSpc>
            </a:pPr>
            <a:r>
              <a:rPr lang="it-IT" sz="3100" dirty="0">
                <a:solidFill>
                  <a:schemeClr val="accent1"/>
                </a:solidFill>
              </a:rPr>
              <a:t>Italo Calvino, "L'antilingua", in: </a:t>
            </a:r>
            <a:r>
              <a:rPr lang="it-IT" sz="3100" i="1" dirty="0">
                <a:solidFill>
                  <a:schemeClr val="accent1"/>
                </a:solidFill>
              </a:rPr>
              <a:t>Una pietra sopra. Discorsi di letteratura e società</a:t>
            </a:r>
            <a:r>
              <a:rPr lang="it-IT" sz="3100" dirty="0">
                <a:solidFill>
                  <a:schemeClr val="accent1"/>
                </a:solidFill>
              </a:rPr>
              <a:t>, Milano, Arnoldo Mondatori Editore, 1995, pp. 149-154 </a:t>
            </a:r>
          </a:p>
        </p:txBody>
      </p:sp>
      <p:sp>
        <p:nvSpPr>
          <p:cNvPr id="3" name="Segnaposto contenuto 2"/>
          <p:cNvSpPr>
            <a:spLocks noGrp="1"/>
          </p:cNvSpPr>
          <p:nvPr>
            <p:ph idx="1"/>
          </p:nvPr>
        </p:nvSpPr>
        <p:spPr>
          <a:xfrm>
            <a:off x="3732023" y="963877"/>
            <a:ext cx="4783327" cy="4930246"/>
          </a:xfrm>
        </p:spPr>
        <p:txBody>
          <a:bodyPr anchor="ctr">
            <a:normAutofit/>
          </a:bodyPr>
          <a:lstStyle/>
          <a:p>
            <a:pPr marL="0" indent="0">
              <a:lnSpc>
                <a:spcPct val="90000"/>
              </a:lnSpc>
              <a:buNone/>
            </a:pPr>
            <a:r>
              <a:rPr lang="it-IT" sz="1500" dirty="0"/>
              <a:t>Il brigadiere è davanti alla macchina da scrivere. L'interrogato, seduto davanti a lui, risponde alle domande un po' balbettando, ma attento a dire tutto quel che ha da dire nel modo più preciso e senza una parola di troppo:</a:t>
            </a:r>
          </a:p>
          <a:p>
            <a:pPr marL="0" indent="0">
              <a:lnSpc>
                <a:spcPct val="90000"/>
              </a:lnSpc>
              <a:buNone/>
            </a:pPr>
            <a:r>
              <a:rPr lang="it-IT" sz="1500" dirty="0"/>
              <a:t>"Stamattina presto andavo in cantina ad accendere la stufa e ho trovato tutti quei fiaschi di vino dietro la cassa del carbone. Ne ho preso uno per bermelo a cena. Non ne sapevo niente che la bottiglieria di sopra era stata scassinata". </a:t>
            </a:r>
          </a:p>
          <a:p>
            <a:pPr marL="0" indent="0">
              <a:lnSpc>
                <a:spcPct val="90000"/>
              </a:lnSpc>
              <a:buNone/>
            </a:pPr>
            <a:r>
              <a:rPr lang="it-IT" sz="1500" dirty="0"/>
              <a:t>Impassibile, il brigadiere batte veloce sui tasti la sua fedele trascrizione: </a:t>
            </a:r>
          </a:p>
          <a:p>
            <a:pPr marL="0" indent="0">
              <a:lnSpc>
                <a:spcPct val="90000"/>
              </a:lnSpc>
              <a:buNone/>
            </a:pPr>
            <a:r>
              <a:rPr lang="it-IT" sz="1500" dirty="0"/>
              <a:t>"Il sottoscritto essendosi recato nelle prime ore antimeridiane nei locali dello scantinato per eseguire l'avviamento dell'impianto termico, dichiara d'essere casualmente incorso nel rinvenimento di un quantitativo di prodotti vinicoli, situati in posizione retrostante al recipiente adibito al contenimento del combustibile, e di aver effettuato l'asportazione di uno dei detti articoli nell'intento di consumarlo durante il pasto pomeridiano, non essendo a conoscenza dell'avvenuta effrazione dell'esercizio soprastante".</a:t>
            </a:r>
          </a:p>
        </p:txBody>
      </p:sp>
    </p:spTree>
    <p:extLst>
      <p:ext uri="{BB962C8B-B14F-4D97-AF65-F5344CB8AC3E}">
        <p14:creationId xmlns:p14="http://schemas.microsoft.com/office/powerpoint/2010/main" val="55250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5" y="963877"/>
            <a:ext cx="3237025" cy="4930246"/>
          </a:xfrm>
        </p:spPr>
        <p:txBody>
          <a:bodyPr>
            <a:normAutofit/>
          </a:bodyPr>
          <a:lstStyle/>
          <a:p>
            <a:pPr algn="ctr">
              <a:lnSpc>
                <a:spcPct val="90000"/>
              </a:lnSpc>
            </a:pPr>
            <a:r>
              <a:rPr lang="it-IT" sz="3700" dirty="0">
                <a:solidFill>
                  <a:schemeClr val="accent1"/>
                </a:solidFill>
                <a:latin typeface="Garamond" panose="02020404030301010803" pitchFamily="18" charset="0"/>
              </a:rPr>
              <a:t/>
            </a:r>
            <a:br>
              <a:rPr lang="it-IT" sz="3700" dirty="0">
                <a:solidFill>
                  <a:schemeClr val="accent1"/>
                </a:solidFill>
                <a:latin typeface="Garamond" panose="02020404030301010803" pitchFamily="18" charset="0"/>
              </a:rPr>
            </a:br>
            <a:r>
              <a:rPr lang="it-IT" sz="2800" dirty="0">
                <a:solidFill>
                  <a:schemeClr val="accent1"/>
                </a:solidFill>
              </a:rPr>
              <a:t>(4)</a:t>
            </a:r>
            <a:br>
              <a:rPr lang="it-IT" sz="2800" dirty="0">
                <a:solidFill>
                  <a:schemeClr val="accent1"/>
                </a:solidFill>
              </a:rPr>
            </a:br>
            <a:r>
              <a:rPr lang="it-IT" sz="2800" dirty="0">
                <a:solidFill>
                  <a:schemeClr val="accent1"/>
                </a:solidFill>
              </a:rPr>
              <a:t>Meglio non ‘urlare’, non abbreviare,  non essere gergali, non ricorrere a </a:t>
            </a:r>
            <a:r>
              <a:rPr lang="it-IT" sz="2800" i="1" dirty="0">
                <a:solidFill>
                  <a:schemeClr val="accent1"/>
                </a:solidFill>
              </a:rPr>
              <a:t>emoticon</a:t>
            </a:r>
          </a:p>
        </p:txBody>
      </p:sp>
      <p:sp>
        <p:nvSpPr>
          <p:cNvPr id="3" name="Segnaposto contenuto 2"/>
          <p:cNvSpPr>
            <a:spLocks noGrp="1"/>
          </p:cNvSpPr>
          <p:nvPr>
            <p:ph idx="1"/>
          </p:nvPr>
        </p:nvSpPr>
        <p:spPr>
          <a:xfrm>
            <a:off x="3732023" y="963877"/>
            <a:ext cx="4783327" cy="4930246"/>
          </a:xfrm>
        </p:spPr>
        <p:txBody>
          <a:bodyPr anchor="ctr">
            <a:normAutofit/>
          </a:bodyPr>
          <a:lstStyle/>
          <a:p>
            <a:pPr marL="0" indent="0">
              <a:buNone/>
            </a:pPr>
            <a:endParaRPr lang="it-IT" sz="2100" dirty="0">
              <a:latin typeface="Garamond" panose="02020404030301010803" pitchFamily="18" charset="0"/>
            </a:endParaRPr>
          </a:p>
          <a:p>
            <a:pPr marL="0" indent="0">
              <a:buNone/>
            </a:pPr>
            <a:r>
              <a:rPr lang="it-IT" sz="2100" dirty="0"/>
              <a:t>GENTILE PROF.SSA,</a:t>
            </a:r>
          </a:p>
          <a:p>
            <a:pPr marL="0" indent="0">
              <a:buNone/>
            </a:pPr>
            <a:endParaRPr lang="it-IT" sz="2100" dirty="0"/>
          </a:p>
          <a:p>
            <a:pPr marL="0" indent="0">
              <a:spcBef>
                <a:spcPts val="0"/>
              </a:spcBef>
              <a:buNone/>
            </a:pPr>
            <a:r>
              <a:rPr lang="it-IT" sz="2100" dirty="0"/>
              <a:t>LE SCRIVO PER CHIEDERLE SE IL RICEVIM. DI DOMANI AL DIPA  È</a:t>
            </a:r>
            <a:r>
              <a:rPr lang="it-IT" sz="2100" dirty="0">
                <a:cs typeface="Times New Roman" panose="02020603050405020304" pitchFamily="18" charset="0"/>
              </a:rPr>
              <a:t> CONFERMATO.</a:t>
            </a:r>
            <a:endParaRPr lang="it-IT" sz="2100" dirty="0"/>
          </a:p>
          <a:p>
            <a:pPr marL="0" indent="0">
              <a:spcBef>
                <a:spcPts val="0"/>
              </a:spcBef>
              <a:buNone/>
            </a:pPr>
            <a:endParaRPr lang="it-IT" sz="2100" dirty="0"/>
          </a:p>
          <a:p>
            <a:pPr marL="0" indent="0">
              <a:buNone/>
            </a:pPr>
            <a:r>
              <a:rPr lang="it-IT" sz="2100" dirty="0"/>
              <a:t>GRAZIE  ... :-) </a:t>
            </a:r>
          </a:p>
          <a:p>
            <a:pPr marL="0" indent="0">
              <a:buNone/>
            </a:pPr>
            <a:endParaRPr lang="it-IT" sz="2100" dirty="0"/>
          </a:p>
          <a:p>
            <a:pPr marL="0" indent="0">
              <a:buNone/>
            </a:pPr>
            <a:r>
              <a:rPr lang="it-IT" sz="2100" dirty="0"/>
              <a:t>UN SALUTONE,</a:t>
            </a:r>
          </a:p>
          <a:p>
            <a:pPr marL="0" indent="0">
              <a:buNone/>
            </a:pPr>
            <a:r>
              <a:rPr lang="it-IT" sz="2100" dirty="0"/>
              <a:t>XY</a:t>
            </a:r>
          </a:p>
        </p:txBody>
      </p:sp>
    </p:spTree>
    <p:extLst>
      <p:ext uri="{BB962C8B-B14F-4D97-AF65-F5344CB8AC3E}">
        <p14:creationId xmlns:p14="http://schemas.microsoft.com/office/powerpoint/2010/main" val="2419828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85FEB5-7185-4E00-A87C-5AB138793E68}"/>
              </a:ext>
            </a:extLst>
          </p:cNvPr>
          <p:cNvSpPr>
            <a:spLocks noGrp="1"/>
          </p:cNvSpPr>
          <p:nvPr>
            <p:ph type="title"/>
          </p:nvPr>
        </p:nvSpPr>
        <p:spPr>
          <a:xfrm>
            <a:off x="1063690" y="963877"/>
            <a:ext cx="2266652" cy="4930246"/>
          </a:xfrm>
        </p:spPr>
        <p:txBody>
          <a:bodyPr>
            <a:normAutofit/>
          </a:bodyPr>
          <a:lstStyle/>
          <a:p>
            <a:pPr algn="ctr"/>
            <a:r>
              <a:rPr lang="it-IT" sz="3600" dirty="0">
                <a:solidFill>
                  <a:schemeClr val="accent1"/>
                </a:solidFill>
              </a:rPr>
              <a:t>Un possibile modello</a:t>
            </a:r>
          </a:p>
        </p:txBody>
      </p:sp>
      <p:sp>
        <p:nvSpPr>
          <p:cNvPr id="3" name="Segnaposto contenuto 2">
            <a:extLst>
              <a:ext uri="{FF2B5EF4-FFF2-40B4-BE49-F238E27FC236}">
                <a16:creationId xmlns:a16="http://schemas.microsoft.com/office/drawing/2014/main" id="{2CB0D079-9147-416B-A0F0-F4870E79A37B}"/>
              </a:ext>
            </a:extLst>
          </p:cNvPr>
          <p:cNvSpPr>
            <a:spLocks noGrp="1"/>
          </p:cNvSpPr>
          <p:nvPr>
            <p:ph idx="1"/>
          </p:nvPr>
        </p:nvSpPr>
        <p:spPr>
          <a:xfrm>
            <a:off x="3684460" y="476672"/>
            <a:ext cx="4919971" cy="5832648"/>
          </a:xfrm>
        </p:spPr>
        <p:txBody>
          <a:bodyPr anchor="ctr">
            <a:normAutofit fontScale="92500" lnSpcReduction="20000"/>
          </a:bodyPr>
          <a:lstStyle/>
          <a:p>
            <a:pPr marL="0" indent="0">
              <a:buNone/>
            </a:pPr>
            <a:r>
              <a:rPr lang="it-IT" sz="2100" dirty="0"/>
              <a:t>Gentile professore / professoressa (cognome),</a:t>
            </a:r>
          </a:p>
          <a:p>
            <a:pPr marL="0" indent="0">
              <a:buNone/>
            </a:pPr>
            <a:endParaRPr lang="it-IT" sz="2100" dirty="0"/>
          </a:p>
          <a:p>
            <a:pPr marL="0" indent="0">
              <a:buNone/>
            </a:pPr>
            <a:r>
              <a:rPr lang="it-IT" sz="2100" dirty="0"/>
              <a:t>Sono una studentessa frequentante del suo corso di _____. La contatto per chiederle se potrebbe fornirmi la lista dei testi da preparare per l’esame, dato che non ho potuto essere presente all’ultima lezione / La contatto per chiederle se sarebbe disposto/a a fissare un ricevimento così da poterle illustrare alcuni temi che ho scelto per il seminario / etc.</a:t>
            </a:r>
          </a:p>
          <a:p>
            <a:pPr marL="0" indent="0">
              <a:buNone/>
            </a:pPr>
            <a:endParaRPr lang="it-IT" sz="2100" dirty="0"/>
          </a:p>
          <a:p>
            <a:pPr marL="0" indent="0">
              <a:buNone/>
            </a:pPr>
            <a:r>
              <a:rPr lang="it-IT" sz="2100" dirty="0"/>
              <a:t>Sono uno studente al terzo anno DAMS; avendo ultimato gli esami, sto ora pensando a un argomento da sviluppare per la mia tesi triennale. Sarei interessato a svolgerla nell’ambito della sua materia _________.  La contatto dunque per sapere se sarebbe disposto/a </a:t>
            </a:r>
            <a:r>
              <a:rPr lang="it-IT" sz="2100" dirty="0" err="1"/>
              <a:t>a</a:t>
            </a:r>
            <a:r>
              <a:rPr lang="it-IT" sz="2100" dirty="0"/>
              <a:t> seguirmi e a discutere la mia proposta nel suo orario di ricevimento.</a:t>
            </a:r>
          </a:p>
          <a:p>
            <a:pPr marL="0" indent="0">
              <a:buNone/>
            </a:pPr>
            <a:endParaRPr lang="it-IT" sz="2100" dirty="0"/>
          </a:p>
          <a:p>
            <a:pPr marL="0" indent="0">
              <a:buNone/>
            </a:pPr>
            <a:r>
              <a:rPr lang="it-IT" sz="2100" dirty="0"/>
              <a:t>Grazie e cordiali saluti,</a:t>
            </a:r>
          </a:p>
          <a:p>
            <a:pPr marL="0" indent="0">
              <a:buNone/>
            </a:pPr>
            <a:r>
              <a:rPr lang="it-IT" sz="2100" dirty="0"/>
              <a:t>Firma per esteso (= nome e cognome)</a:t>
            </a:r>
          </a:p>
        </p:txBody>
      </p:sp>
    </p:spTree>
    <p:extLst>
      <p:ext uri="{BB962C8B-B14F-4D97-AF65-F5344CB8AC3E}">
        <p14:creationId xmlns:p14="http://schemas.microsoft.com/office/powerpoint/2010/main" val="179148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1490" y="365125"/>
            <a:ext cx="3840085" cy="1692794"/>
          </a:xfrm>
        </p:spPr>
        <p:txBody>
          <a:bodyPr>
            <a:normAutofit/>
          </a:bodyPr>
          <a:lstStyle/>
          <a:p>
            <a:pPr>
              <a:lnSpc>
                <a:spcPct val="90000"/>
              </a:lnSpc>
            </a:pPr>
            <a:endParaRPr lang="it-IT" sz="2100" dirty="0">
              <a:latin typeface="Garamond" panose="02020404030301010803" pitchFamily="18" charset="0"/>
            </a:endParaRPr>
          </a:p>
        </p:txBody>
      </p:sp>
      <p:sp>
        <p:nvSpPr>
          <p:cNvPr id="8" name="Content Placeholder 7">
            <a:extLst>
              <a:ext uri="{FF2B5EF4-FFF2-40B4-BE49-F238E27FC236}">
                <a16:creationId xmlns:a16="http://schemas.microsoft.com/office/drawing/2014/main" id="{F48E7464-7037-4300-94F4-88F9A9D1F856}"/>
              </a:ext>
            </a:extLst>
          </p:cNvPr>
          <p:cNvSpPr>
            <a:spLocks noGrp="1"/>
          </p:cNvSpPr>
          <p:nvPr>
            <p:ph idx="1"/>
          </p:nvPr>
        </p:nvSpPr>
        <p:spPr>
          <a:xfrm>
            <a:off x="491490" y="2575034"/>
            <a:ext cx="4152518" cy="3462228"/>
          </a:xfrm>
        </p:spPr>
        <p:txBody>
          <a:bodyPr>
            <a:normAutofit/>
          </a:bodyPr>
          <a:lstStyle/>
          <a:p>
            <a:pPr marL="0" indent="0">
              <a:buNone/>
            </a:pPr>
            <a:r>
              <a:rPr lang="it-IT" sz="2400" dirty="0"/>
              <a:t>F. Bruni, G. Alfieri, S. Fornasiero, S. </a:t>
            </a:r>
            <a:r>
              <a:rPr lang="it-IT" sz="2400" dirty="0" err="1"/>
              <a:t>Tamiozzo</a:t>
            </a:r>
            <a:r>
              <a:rPr lang="it-IT" sz="2400" dirty="0"/>
              <a:t> Goldmann, </a:t>
            </a:r>
            <a:r>
              <a:rPr lang="it-IT" sz="2400" i="1" dirty="0"/>
              <a:t>Manuale di scrittura e di comunicazione. Per l'università. Per l'azienda</a:t>
            </a:r>
            <a:r>
              <a:rPr lang="it-IT" sz="2400" dirty="0"/>
              <a:t>, Bologna, 2013</a:t>
            </a:r>
            <a:endParaRPr lang="en-US" sz="2400" dirty="0"/>
          </a:p>
        </p:txBody>
      </p:sp>
      <p:pic>
        <p:nvPicPr>
          <p:cNvPr id="4" name="Segnaposto contenuto 3"/>
          <p:cNvPicPr>
            <a:picLocks noChangeAspect="1"/>
          </p:cNvPicPr>
          <p:nvPr/>
        </p:nvPicPr>
        <p:blipFill rotWithShape="1">
          <a:blip r:embed="rId2">
            <a:extLst>
              <a:ext uri="{28A0092B-C50C-407E-A947-70E740481C1C}">
                <a14:useLocalDpi xmlns:a14="http://schemas.microsoft.com/office/drawing/2010/main" val="0"/>
              </a:ext>
            </a:extLst>
          </a:blip>
          <a:srcRect l="301"/>
          <a:stretch/>
        </p:blipFill>
        <p:spPr>
          <a:xfrm>
            <a:off x="4409136" y="10"/>
            <a:ext cx="4734863"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183939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63877"/>
            <a:ext cx="2620771" cy="4930246"/>
          </a:xfrm>
        </p:spPr>
        <p:txBody>
          <a:bodyPr>
            <a:normAutofit/>
          </a:bodyPr>
          <a:lstStyle/>
          <a:p>
            <a:pPr algn="ctr"/>
            <a:r>
              <a:rPr lang="en-GB" dirty="0" err="1">
                <a:solidFill>
                  <a:schemeClr val="accent1"/>
                </a:solidFill>
              </a:rPr>
              <a:t>Istruzioni</a:t>
            </a:r>
            <a:r>
              <a:rPr lang="en-GB" dirty="0">
                <a:solidFill>
                  <a:schemeClr val="accent1"/>
                </a:solidFill>
              </a:rPr>
              <a:t> online</a:t>
            </a:r>
            <a:endParaRPr lang="it-IT" dirty="0">
              <a:solidFill>
                <a:schemeClr val="accent1"/>
              </a:solidFill>
            </a:endParaRPr>
          </a:p>
        </p:txBody>
      </p:sp>
      <p:sp>
        <p:nvSpPr>
          <p:cNvPr id="3" name="Content Placeholder 2"/>
          <p:cNvSpPr>
            <a:spLocks noGrp="1"/>
          </p:cNvSpPr>
          <p:nvPr>
            <p:ph idx="1"/>
          </p:nvPr>
        </p:nvSpPr>
        <p:spPr>
          <a:xfrm>
            <a:off x="3249421" y="963877"/>
            <a:ext cx="5894579" cy="4930246"/>
          </a:xfrm>
        </p:spPr>
        <p:txBody>
          <a:bodyPr anchor="ctr">
            <a:normAutofit/>
          </a:bodyPr>
          <a:lstStyle/>
          <a:p>
            <a:pPr marL="0" indent="0">
              <a:buNone/>
            </a:pPr>
            <a:endParaRPr lang="it-IT" sz="2100" dirty="0">
              <a:hlinkClick r:id="rId2"/>
            </a:endParaRPr>
          </a:p>
          <a:p>
            <a:pPr marL="0" indent="0">
              <a:buNone/>
            </a:pPr>
            <a:endParaRPr lang="it-IT" sz="2100" dirty="0">
              <a:hlinkClick r:id="rId2"/>
            </a:endParaRPr>
          </a:p>
          <a:p>
            <a:pPr marL="0" indent="0">
              <a:buNone/>
            </a:pPr>
            <a:endParaRPr lang="it-IT" sz="2100" dirty="0">
              <a:hlinkClick r:id="rId2"/>
            </a:endParaRPr>
          </a:p>
          <a:p>
            <a:pPr marL="0" indent="0">
              <a:buNone/>
            </a:pPr>
            <a:endParaRPr lang="it-IT" sz="2100">
              <a:hlinkClick r:id="rId2"/>
            </a:endParaRPr>
          </a:p>
          <a:p>
            <a:pPr marL="0" indent="0">
              <a:buNone/>
            </a:pPr>
            <a:r>
              <a:rPr lang="it-IT" sz="2100">
                <a:hlinkClick r:id="rId2"/>
              </a:rPr>
              <a:t>http</a:t>
            </a:r>
            <a:r>
              <a:rPr lang="it-IT" sz="2100" dirty="0">
                <a:hlinkClick r:id="rId2"/>
              </a:rPr>
              <a:t>://www.accademiadellacrusca.it/it/lingua-italiana/consulenza-linguistica/domande-risposte/norme-redazione-per-lettere</a:t>
            </a:r>
            <a:endParaRPr lang="it-IT" sz="2100" dirty="0"/>
          </a:p>
          <a:p>
            <a:pPr marL="0" indent="0">
              <a:buNone/>
            </a:pPr>
            <a:endParaRPr lang="it-IT" sz="2100" dirty="0"/>
          </a:p>
          <a:p>
            <a:pPr marL="0" indent="0">
              <a:buNone/>
            </a:pPr>
            <a:endParaRPr lang="it-IT" sz="2100" dirty="0"/>
          </a:p>
          <a:p>
            <a:pPr marL="0" indent="0">
              <a:buNone/>
            </a:pPr>
            <a:endParaRPr lang="it-IT" sz="2100" dirty="0"/>
          </a:p>
          <a:p>
            <a:pPr marL="0" indent="0">
              <a:buNone/>
            </a:pPr>
            <a:endParaRPr lang="it-IT" sz="2100" dirty="0"/>
          </a:p>
          <a:p>
            <a:pPr marL="0" indent="0">
              <a:buNone/>
            </a:pPr>
            <a:endParaRPr lang="it-IT" sz="2100" dirty="0"/>
          </a:p>
        </p:txBody>
      </p:sp>
    </p:spTree>
    <p:extLst>
      <p:ext uri="{BB962C8B-B14F-4D97-AF65-F5344CB8AC3E}">
        <p14:creationId xmlns:p14="http://schemas.microsoft.com/office/powerpoint/2010/main" val="176012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241173" y="963877"/>
            <a:ext cx="3249533" cy="4930246"/>
          </a:xfrm>
        </p:spPr>
        <p:txBody>
          <a:bodyPr>
            <a:normAutofit/>
          </a:bodyPr>
          <a:lstStyle/>
          <a:p>
            <a:pPr algn="ctr"/>
            <a:r>
              <a:rPr lang="it-IT" sz="3200" dirty="0">
                <a:solidFill>
                  <a:schemeClr val="accent1"/>
                </a:solidFill>
              </a:rPr>
              <a:t>La scrittura di </a:t>
            </a:r>
            <a:br>
              <a:rPr lang="it-IT" sz="3200" dirty="0">
                <a:solidFill>
                  <a:schemeClr val="accent1"/>
                </a:solidFill>
              </a:rPr>
            </a:br>
            <a:r>
              <a:rPr lang="it-IT" sz="3200" dirty="0">
                <a:solidFill>
                  <a:schemeClr val="accent1"/>
                </a:solidFill>
              </a:rPr>
              <a:t>e-mail e lettere nell’era digitale</a:t>
            </a:r>
          </a:p>
        </p:txBody>
      </p:sp>
      <p:sp>
        <p:nvSpPr>
          <p:cNvPr id="5" name="Segnaposto contenuto 4"/>
          <p:cNvSpPr>
            <a:spLocks noGrp="1"/>
          </p:cNvSpPr>
          <p:nvPr>
            <p:ph idx="1"/>
          </p:nvPr>
        </p:nvSpPr>
        <p:spPr>
          <a:xfrm>
            <a:off x="3732023" y="471638"/>
            <a:ext cx="4786335" cy="5422485"/>
          </a:xfrm>
        </p:spPr>
        <p:txBody>
          <a:bodyPr anchor="ctr">
            <a:normAutofit fontScale="92500" lnSpcReduction="20000"/>
          </a:bodyPr>
          <a:lstStyle/>
          <a:p>
            <a:pPr marL="0" indent="0">
              <a:lnSpc>
                <a:spcPct val="90000"/>
              </a:lnSpc>
              <a:buNone/>
            </a:pPr>
            <a:endParaRPr lang="it-IT" sz="1600" dirty="0"/>
          </a:p>
          <a:p>
            <a:pPr marL="0" indent="0">
              <a:lnSpc>
                <a:spcPct val="90000"/>
              </a:lnSpc>
              <a:buNone/>
            </a:pPr>
            <a:endParaRPr lang="it-IT" sz="1600" dirty="0"/>
          </a:p>
          <a:p>
            <a:pPr marL="0" indent="0">
              <a:lnSpc>
                <a:spcPct val="90000"/>
              </a:lnSpc>
              <a:buNone/>
            </a:pPr>
            <a:endParaRPr lang="it-IT" sz="2000" dirty="0"/>
          </a:p>
          <a:p>
            <a:pPr marL="0" indent="0">
              <a:lnSpc>
                <a:spcPct val="90000"/>
              </a:lnSpc>
              <a:buNone/>
            </a:pPr>
            <a:r>
              <a:rPr lang="it-IT" sz="2000" dirty="0"/>
              <a:t>Atto linguistico, di comunicazione: mittente – messaggio – destinatario</a:t>
            </a:r>
          </a:p>
          <a:p>
            <a:pPr marL="0" indent="0">
              <a:lnSpc>
                <a:spcPct val="90000"/>
              </a:lnSpc>
              <a:buNone/>
            </a:pPr>
            <a:endParaRPr lang="it-IT" sz="2000" dirty="0"/>
          </a:p>
          <a:p>
            <a:pPr marL="0" indent="0">
              <a:lnSpc>
                <a:spcPct val="90000"/>
              </a:lnSpc>
              <a:buNone/>
            </a:pPr>
            <a:r>
              <a:rPr lang="it-IT" sz="2000" dirty="0"/>
              <a:t>La corrispondenza epistolare si è fatta sempre più rara ed è sempre meno praticata</a:t>
            </a:r>
          </a:p>
          <a:p>
            <a:pPr marL="0" indent="0">
              <a:lnSpc>
                <a:spcPct val="90000"/>
              </a:lnSpc>
              <a:buNone/>
            </a:pPr>
            <a:r>
              <a:rPr lang="it-IT" sz="2000" u="sng" dirty="0"/>
              <a:t>L’ e-mail </a:t>
            </a:r>
            <a:r>
              <a:rPr lang="it-IT" sz="2000" dirty="0"/>
              <a:t>l’ha infatti soppiantata:</a:t>
            </a:r>
          </a:p>
          <a:p>
            <a:pPr marL="0" indent="0">
              <a:lnSpc>
                <a:spcPct val="90000"/>
              </a:lnSpc>
              <a:buNone/>
            </a:pPr>
            <a:r>
              <a:rPr lang="it-IT" sz="2000" dirty="0">
                <a:sym typeface="Wingdings" panose="05000000000000000000" pitchFamily="2" charset="2"/>
              </a:rPr>
              <a:t> </a:t>
            </a:r>
            <a:r>
              <a:rPr lang="it-IT" sz="2000" dirty="0"/>
              <a:t>ha molti e indiscussi vantaggi</a:t>
            </a:r>
          </a:p>
          <a:p>
            <a:pPr marL="0" indent="0">
              <a:lnSpc>
                <a:spcPct val="90000"/>
              </a:lnSpc>
              <a:buNone/>
            </a:pPr>
            <a:r>
              <a:rPr lang="it-IT" sz="2000" dirty="0"/>
              <a:t>(anche se la lettera resiste ancora come forma di comunicazione privata e personale o formale)</a:t>
            </a:r>
          </a:p>
          <a:p>
            <a:pPr marL="0" indent="0">
              <a:lnSpc>
                <a:spcPct val="90000"/>
              </a:lnSpc>
              <a:buNone/>
            </a:pPr>
            <a:endParaRPr lang="it-IT" sz="2000" dirty="0"/>
          </a:p>
          <a:p>
            <a:pPr marL="0" indent="0">
              <a:lnSpc>
                <a:spcPct val="90000"/>
              </a:lnSpc>
              <a:buNone/>
            </a:pPr>
            <a:r>
              <a:rPr lang="it-IT" sz="2000" b="1" dirty="0"/>
              <a:t>E-mail come ‘spazio’ ambiguo conteso tra informalità e formalità</a:t>
            </a:r>
          </a:p>
          <a:p>
            <a:pPr marL="457200" lvl="1" indent="0">
              <a:lnSpc>
                <a:spcPct val="90000"/>
              </a:lnSpc>
              <a:buNone/>
            </a:pPr>
            <a:r>
              <a:rPr lang="en-GB" sz="2000" dirty="0" err="1"/>
              <a:t>italiano</a:t>
            </a:r>
            <a:r>
              <a:rPr lang="en-GB" sz="2000" dirty="0"/>
              <a:t> </a:t>
            </a:r>
            <a:r>
              <a:rPr lang="en-GB" sz="2000" dirty="0" err="1"/>
              <a:t>delle</a:t>
            </a:r>
            <a:r>
              <a:rPr lang="en-GB" sz="2000" dirty="0"/>
              <a:t> e-mail come </a:t>
            </a:r>
            <a:r>
              <a:rPr lang="en-GB" sz="2000" dirty="0" err="1"/>
              <a:t>ibrido</a:t>
            </a:r>
            <a:r>
              <a:rPr lang="en-GB" sz="2000" dirty="0"/>
              <a:t> a </a:t>
            </a:r>
            <a:r>
              <a:rPr lang="en-GB" sz="2000" dirty="0" err="1"/>
              <a:t>metà</a:t>
            </a:r>
            <a:r>
              <a:rPr lang="en-GB" sz="2000" dirty="0"/>
              <a:t> </a:t>
            </a:r>
            <a:r>
              <a:rPr lang="en-GB" sz="2000" dirty="0" err="1"/>
              <a:t>tra</a:t>
            </a:r>
            <a:r>
              <a:rPr lang="en-GB" sz="2000" dirty="0"/>
              <a:t> </a:t>
            </a:r>
            <a:r>
              <a:rPr lang="en-GB" sz="2000" dirty="0" err="1"/>
              <a:t>parlato</a:t>
            </a:r>
            <a:r>
              <a:rPr lang="en-GB" sz="2000" dirty="0"/>
              <a:t> e </a:t>
            </a:r>
            <a:r>
              <a:rPr lang="en-GB" sz="2000" dirty="0" err="1"/>
              <a:t>scritto</a:t>
            </a:r>
            <a:r>
              <a:rPr lang="en-GB" sz="2000" dirty="0"/>
              <a:t>: </a:t>
            </a:r>
            <a:r>
              <a:rPr lang="en-GB" sz="2000" b="1" dirty="0" err="1"/>
              <a:t>scrittura</a:t>
            </a:r>
            <a:r>
              <a:rPr lang="en-GB" sz="2000" b="1" dirty="0"/>
              <a:t> ‘</a:t>
            </a:r>
            <a:r>
              <a:rPr lang="en-GB" sz="2000" b="1" dirty="0" err="1"/>
              <a:t>conversazionale</a:t>
            </a:r>
            <a:r>
              <a:rPr lang="en-GB" sz="2000" b="1" dirty="0"/>
              <a:t>’</a:t>
            </a:r>
            <a:endParaRPr lang="it-IT" sz="2000" dirty="0"/>
          </a:p>
          <a:p>
            <a:pPr marL="0" indent="0">
              <a:lnSpc>
                <a:spcPct val="90000"/>
              </a:lnSpc>
              <a:buNone/>
            </a:pPr>
            <a:endParaRPr lang="it-IT" sz="2000" dirty="0"/>
          </a:p>
          <a:p>
            <a:pPr marL="0" indent="0">
              <a:lnSpc>
                <a:spcPct val="90000"/>
              </a:lnSpc>
              <a:buNone/>
            </a:pPr>
            <a:endParaRPr lang="it-IT" sz="2000" dirty="0">
              <a:latin typeface="Garamond" panose="02020404030301010803" pitchFamily="18" charset="0"/>
            </a:endParaRPr>
          </a:p>
          <a:p>
            <a:pPr marL="0" indent="0">
              <a:lnSpc>
                <a:spcPct val="90000"/>
              </a:lnSpc>
              <a:buNone/>
            </a:pPr>
            <a:endParaRPr lang="it-IT" sz="2000" dirty="0">
              <a:latin typeface="Garamond" panose="02020404030301010803" pitchFamily="18" charset="0"/>
            </a:endParaRPr>
          </a:p>
          <a:p>
            <a:pPr marL="0" indent="0">
              <a:lnSpc>
                <a:spcPct val="90000"/>
              </a:lnSpc>
              <a:buNone/>
            </a:pPr>
            <a:endParaRPr lang="it-IT" sz="1600" dirty="0">
              <a:latin typeface="Garamond" panose="02020404030301010803" pitchFamily="18" charset="0"/>
            </a:endParaRPr>
          </a:p>
        </p:txBody>
      </p:sp>
    </p:spTree>
    <p:extLst>
      <p:ext uri="{BB962C8B-B14F-4D97-AF65-F5344CB8AC3E}">
        <p14:creationId xmlns:p14="http://schemas.microsoft.com/office/powerpoint/2010/main" val="193246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006" y="963877"/>
            <a:ext cx="3330341" cy="4930246"/>
          </a:xfrm>
        </p:spPr>
        <p:txBody>
          <a:bodyPr>
            <a:normAutofit/>
          </a:bodyPr>
          <a:lstStyle/>
          <a:p>
            <a:pPr algn="ctr"/>
            <a:r>
              <a:rPr lang="it-IT" sz="3600" dirty="0">
                <a:solidFill>
                  <a:schemeClr val="accent1"/>
                </a:solidFill>
              </a:rPr>
              <a:t>L’importanza di esprimersi correttamente</a:t>
            </a:r>
          </a:p>
        </p:txBody>
      </p:sp>
      <p:sp>
        <p:nvSpPr>
          <p:cNvPr id="3" name="Content Placeholder 2"/>
          <p:cNvSpPr>
            <a:spLocks noGrp="1"/>
          </p:cNvSpPr>
          <p:nvPr>
            <p:ph idx="1"/>
          </p:nvPr>
        </p:nvSpPr>
        <p:spPr>
          <a:xfrm>
            <a:off x="3732023" y="963877"/>
            <a:ext cx="4783327" cy="4930246"/>
          </a:xfrm>
        </p:spPr>
        <p:txBody>
          <a:bodyPr anchor="ctr">
            <a:normAutofit/>
          </a:bodyPr>
          <a:lstStyle/>
          <a:p>
            <a:pPr marL="0" indent="0">
              <a:lnSpc>
                <a:spcPct val="90000"/>
              </a:lnSpc>
              <a:buNone/>
            </a:pPr>
            <a:r>
              <a:rPr lang="en-GB" sz="2000" dirty="0"/>
              <a:t>Claudio </a:t>
            </a:r>
            <a:r>
              <a:rPr lang="en-GB" sz="2000" dirty="0" err="1"/>
              <a:t>Magris</a:t>
            </a:r>
            <a:r>
              <a:rPr lang="en-GB" sz="2000" dirty="0"/>
              <a:t>, </a:t>
            </a:r>
            <a:r>
              <a:rPr lang="en-GB" sz="2000" i="1" dirty="0"/>
              <a:t>Corriere </a:t>
            </a:r>
            <a:r>
              <a:rPr lang="en-GB" sz="2000" i="1" dirty="0" err="1"/>
              <a:t>della</a:t>
            </a:r>
            <a:r>
              <a:rPr lang="en-GB" sz="2000" i="1" dirty="0"/>
              <a:t> Sera</a:t>
            </a:r>
            <a:r>
              <a:rPr lang="en-GB" sz="2000" dirty="0"/>
              <a:t> (16.03.2004):</a:t>
            </a:r>
          </a:p>
          <a:p>
            <a:pPr marL="0" indent="0">
              <a:lnSpc>
                <a:spcPct val="90000"/>
              </a:lnSpc>
              <a:buNone/>
            </a:pPr>
            <a:r>
              <a:rPr lang="en-GB" sz="2000" dirty="0"/>
              <a:t>‘Una </a:t>
            </a:r>
            <a:r>
              <a:rPr lang="en-GB" sz="2000" dirty="0" err="1"/>
              <a:t>collega</a:t>
            </a:r>
            <a:r>
              <a:rPr lang="en-GB" sz="2000" dirty="0"/>
              <a:t> mi </a:t>
            </a:r>
            <a:r>
              <a:rPr lang="en-GB" sz="2000" dirty="0" err="1"/>
              <a:t>raccontava</a:t>
            </a:r>
            <a:r>
              <a:rPr lang="en-GB" sz="2000" dirty="0"/>
              <a:t> </a:t>
            </a:r>
            <a:r>
              <a:rPr lang="en-GB" sz="2000" dirty="0" err="1"/>
              <a:t>che</a:t>
            </a:r>
            <a:r>
              <a:rPr lang="en-GB" sz="2000" dirty="0"/>
              <a:t> uno </a:t>
            </a:r>
            <a:r>
              <a:rPr lang="en-GB" sz="2000" dirty="0" err="1"/>
              <a:t>studente</a:t>
            </a:r>
            <a:r>
              <a:rPr lang="en-GB" sz="2000" dirty="0"/>
              <a:t>, in un </a:t>
            </a:r>
            <a:r>
              <a:rPr lang="en-GB" sz="2000" dirty="0" err="1"/>
              <a:t>biglietto</a:t>
            </a:r>
            <a:r>
              <a:rPr lang="en-GB" sz="2000" dirty="0"/>
              <a:t>, le </a:t>
            </a:r>
            <a:r>
              <a:rPr lang="en-GB" sz="2000" dirty="0" err="1"/>
              <a:t>aveva</a:t>
            </a:r>
            <a:r>
              <a:rPr lang="en-GB" sz="2000" dirty="0"/>
              <a:t> </a:t>
            </a:r>
            <a:r>
              <a:rPr lang="en-GB" sz="2000" dirty="0" err="1"/>
              <a:t>scritto</a:t>
            </a:r>
            <a:r>
              <a:rPr lang="en-GB" sz="2000" dirty="0"/>
              <a:t> </a:t>
            </a:r>
            <a:r>
              <a:rPr lang="en-GB" sz="2000" i="1" dirty="0" err="1"/>
              <a:t>grazzie</a:t>
            </a:r>
            <a:r>
              <a:rPr lang="en-GB" sz="2000" i="1" dirty="0"/>
              <a:t> </a:t>
            </a:r>
            <a:r>
              <a:rPr lang="en-GB" sz="2000" dirty="0"/>
              <a:t>e, </a:t>
            </a:r>
            <a:r>
              <a:rPr lang="en-GB" sz="2000" dirty="0" err="1"/>
              <a:t>alle</a:t>
            </a:r>
            <a:r>
              <a:rPr lang="en-GB" sz="2000" dirty="0"/>
              <a:t> sue </a:t>
            </a:r>
            <a:r>
              <a:rPr lang="en-GB" sz="2000" dirty="0" err="1"/>
              <a:t>rampogne</a:t>
            </a:r>
            <a:r>
              <a:rPr lang="en-GB" sz="2000" dirty="0"/>
              <a:t>, </a:t>
            </a:r>
            <a:r>
              <a:rPr lang="en-GB" sz="2000" dirty="0" err="1"/>
              <a:t>aveva</a:t>
            </a:r>
            <a:r>
              <a:rPr lang="en-GB" sz="2000" dirty="0"/>
              <a:t> </a:t>
            </a:r>
            <a:r>
              <a:rPr lang="en-GB" sz="2000" dirty="0" err="1"/>
              <a:t>risposto</a:t>
            </a:r>
            <a:r>
              <a:rPr lang="en-GB" sz="2000" dirty="0"/>
              <a:t> </a:t>
            </a:r>
            <a:r>
              <a:rPr lang="en-GB" sz="2000" dirty="0" err="1"/>
              <a:t>che</a:t>
            </a:r>
            <a:r>
              <a:rPr lang="en-GB" sz="2000" dirty="0"/>
              <a:t> non </a:t>
            </a:r>
            <a:r>
              <a:rPr lang="en-GB" sz="2000" dirty="0" err="1"/>
              <a:t>aveva</a:t>
            </a:r>
            <a:r>
              <a:rPr lang="en-GB" sz="2000" dirty="0"/>
              <a:t> </a:t>
            </a:r>
            <a:r>
              <a:rPr lang="en-GB" sz="2000" dirty="0" err="1"/>
              <a:t>importanza</a:t>
            </a:r>
            <a:r>
              <a:rPr lang="en-GB" sz="2000" dirty="0"/>
              <a:t> </a:t>
            </a:r>
            <a:r>
              <a:rPr lang="en-GB" sz="2000" dirty="0" err="1"/>
              <a:t>perché</a:t>
            </a:r>
            <a:r>
              <a:rPr lang="en-GB" sz="2000" dirty="0"/>
              <a:t>, se </a:t>
            </a:r>
            <a:r>
              <a:rPr lang="en-GB" sz="2000" dirty="0" err="1"/>
              <a:t>l’avesse</a:t>
            </a:r>
            <a:r>
              <a:rPr lang="en-GB" sz="2000" dirty="0"/>
              <a:t> </a:t>
            </a:r>
            <a:r>
              <a:rPr lang="en-GB" sz="2000" dirty="0" err="1"/>
              <a:t>scritto</a:t>
            </a:r>
            <a:r>
              <a:rPr lang="en-GB" sz="2000" dirty="0"/>
              <a:t> non a mano ma come di </a:t>
            </a:r>
            <a:r>
              <a:rPr lang="en-GB" sz="2000" dirty="0" err="1"/>
              <a:t>consueto</a:t>
            </a:r>
            <a:r>
              <a:rPr lang="en-GB" sz="2000" dirty="0"/>
              <a:t> al computer, </a:t>
            </a:r>
            <a:r>
              <a:rPr lang="en-GB" sz="2000" dirty="0" err="1"/>
              <a:t>questo</a:t>
            </a:r>
            <a:r>
              <a:rPr lang="en-GB" sz="2000" dirty="0"/>
              <a:t> </a:t>
            </a:r>
            <a:r>
              <a:rPr lang="en-GB" sz="2000" dirty="0" err="1"/>
              <a:t>avrebbe</a:t>
            </a:r>
            <a:r>
              <a:rPr lang="en-GB" sz="2000" dirty="0"/>
              <a:t> </a:t>
            </a:r>
            <a:r>
              <a:rPr lang="en-GB" sz="2000" dirty="0" err="1"/>
              <a:t>provveduto</a:t>
            </a:r>
            <a:r>
              <a:rPr lang="en-GB" sz="2000" dirty="0"/>
              <a:t> a </a:t>
            </a:r>
            <a:r>
              <a:rPr lang="en-GB" sz="2000" dirty="0" err="1"/>
              <a:t>correggerlo</a:t>
            </a:r>
            <a:r>
              <a:rPr lang="en-GB" sz="2000" dirty="0"/>
              <a:t>’</a:t>
            </a:r>
          </a:p>
          <a:p>
            <a:pPr marL="0" indent="0">
              <a:lnSpc>
                <a:spcPct val="90000"/>
              </a:lnSpc>
              <a:buNone/>
            </a:pPr>
            <a:endParaRPr lang="en-GB" sz="2000" b="1" dirty="0"/>
          </a:p>
          <a:p>
            <a:pPr marL="0" indent="0">
              <a:lnSpc>
                <a:spcPct val="90000"/>
              </a:lnSpc>
              <a:buNone/>
            </a:pPr>
            <a:r>
              <a:rPr lang="en-GB" sz="2000" b="1" dirty="0">
                <a:sym typeface="Wingdings" panose="05000000000000000000" pitchFamily="2" charset="2"/>
              </a:rPr>
              <a:t> </a:t>
            </a:r>
            <a:r>
              <a:rPr lang="en-GB" sz="2000" b="1" dirty="0"/>
              <a:t>N.B.: </a:t>
            </a:r>
            <a:r>
              <a:rPr lang="en-GB" sz="2000" b="1" dirty="0" err="1"/>
              <a:t>si</a:t>
            </a:r>
            <a:r>
              <a:rPr lang="en-GB" sz="2000" b="1" dirty="0"/>
              <a:t> </a:t>
            </a:r>
            <a:r>
              <a:rPr lang="en-GB" sz="2000" b="1" dirty="0" err="1"/>
              <a:t>viene</a:t>
            </a:r>
            <a:r>
              <a:rPr lang="en-GB" sz="2000" b="1" dirty="0"/>
              <a:t> </a:t>
            </a:r>
            <a:r>
              <a:rPr lang="en-GB" sz="2000" b="1" dirty="0" err="1"/>
              <a:t>giudicati</a:t>
            </a:r>
            <a:r>
              <a:rPr lang="en-GB" sz="2000" b="1" dirty="0"/>
              <a:t> </a:t>
            </a:r>
            <a:r>
              <a:rPr lang="en-GB" sz="2000" b="1" dirty="0" err="1"/>
              <a:t>anche</a:t>
            </a:r>
            <a:r>
              <a:rPr lang="en-GB" sz="2000" b="1" dirty="0"/>
              <a:t> </a:t>
            </a:r>
            <a:r>
              <a:rPr lang="en-GB" sz="2000" b="1" dirty="0" err="1"/>
              <a:t>sulla</a:t>
            </a:r>
            <a:r>
              <a:rPr lang="en-GB" sz="2000" b="1" dirty="0"/>
              <a:t> base di come </a:t>
            </a:r>
            <a:r>
              <a:rPr lang="en-GB" sz="2000" b="1" dirty="0" err="1"/>
              <a:t>si</a:t>
            </a:r>
            <a:r>
              <a:rPr lang="en-GB" sz="2000" b="1" dirty="0"/>
              <a:t> scrive</a:t>
            </a:r>
          </a:p>
          <a:p>
            <a:pPr marL="0" indent="0">
              <a:lnSpc>
                <a:spcPct val="90000"/>
              </a:lnSpc>
              <a:buNone/>
            </a:pPr>
            <a:endParaRPr lang="it-IT" sz="2000" dirty="0">
              <a:latin typeface="Garamond" panose="02020404030301010803" pitchFamily="18" charset="0"/>
            </a:endParaRPr>
          </a:p>
          <a:p>
            <a:pPr marL="0" indent="0">
              <a:lnSpc>
                <a:spcPct val="90000"/>
              </a:lnSpc>
              <a:buNone/>
            </a:pPr>
            <a:endParaRPr lang="it-IT" sz="1600" dirty="0">
              <a:latin typeface="Garamond" panose="02020404030301010803" pitchFamily="18" charset="0"/>
            </a:endParaRPr>
          </a:p>
        </p:txBody>
      </p:sp>
    </p:spTree>
    <p:extLst>
      <p:ext uri="{BB962C8B-B14F-4D97-AF65-F5344CB8AC3E}">
        <p14:creationId xmlns:p14="http://schemas.microsoft.com/office/powerpoint/2010/main" val="211512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963877"/>
            <a:ext cx="2620771" cy="4930246"/>
          </a:xfrm>
        </p:spPr>
        <p:txBody>
          <a:bodyPr>
            <a:normAutofit/>
          </a:bodyPr>
          <a:lstStyle/>
          <a:p>
            <a:pPr algn="ctr"/>
            <a:r>
              <a:rPr lang="it-IT" sz="3600" dirty="0">
                <a:solidFill>
                  <a:schemeClr val="accent1"/>
                </a:solidFill>
              </a:rPr>
              <a:t>Alcune linee guida: netiquette </a:t>
            </a:r>
            <a:br>
              <a:rPr lang="it-IT" sz="3600" dirty="0">
                <a:solidFill>
                  <a:schemeClr val="accent1"/>
                </a:solidFill>
              </a:rPr>
            </a:br>
            <a:r>
              <a:rPr lang="it-IT" sz="3600" dirty="0">
                <a:solidFill>
                  <a:schemeClr val="accent1"/>
                </a:solidFill>
              </a:rPr>
              <a:t>(1)</a:t>
            </a:r>
          </a:p>
        </p:txBody>
      </p:sp>
      <p:sp>
        <p:nvSpPr>
          <p:cNvPr id="3" name="Segnaposto contenuto 2"/>
          <p:cNvSpPr>
            <a:spLocks noGrp="1"/>
          </p:cNvSpPr>
          <p:nvPr>
            <p:ph idx="1"/>
          </p:nvPr>
        </p:nvSpPr>
        <p:spPr>
          <a:xfrm>
            <a:off x="3636898" y="548680"/>
            <a:ext cx="5265927" cy="5989280"/>
          </a:xfrm>
        </p:spPr>
        <p:txBody>
          <a:bodyPr anchor="ctr">
            <a:normAutofit/>
          </a:bodyPr>
          <a:lstStyle/>
          <a:p>
            <a:pPr marL="0" indent="0">
              <a:lnSpc>
                <a:spcPct val="90000"/>
              </a:lnSpc>
              <a:buNone/>
            </a:pPr>
            <a:endParaRPr lang="it-IT" sz="1500" dirty="0">
              <a:latin typeface="Garamond" panose="02020404030301010803" pitchFamily="18" charset="0"/>
              <a:sym typeface="Wingdings" panose="05000000000000000000" pitchFamily="2" charset="2"/>
            </a:endParaRPr>
          </a:p>
          <a:p>
            <a:pPr marL="0" indent="0">
              <a:lnSpc>
                <a:spcPct val="90000"/>
              </a:lnSpc>
              <a:buNone/>
            </a:pPr>
            <a:r>
              <a:rPr lang="it-IT" sz="2000" dirty="0">
                <a:sym typeface="Wingdings" panose="05000000000000000000" pitchFamily="2" charset="2"/>
              </a:rPr>
              <a:t> </a:t>
            </a:r>
            <a:r>
              <a:rPr lang="it-IT" sz="2000" dirty="0"/>
              <a:t>L’importanza del </a:t>
            </a:r>
            <a:r>
              <a:rPr lang="it-IT" sz="2000" b="1" dirty="0"/>
              <a:t>destinatario </a:t>
            </a:r>
            <a:r>
              <a:rPr lang="it-IT" sz="2000" dirty="0"/>
              <a:t>e del </a:t>
            </a:r>
            <a:r>
              <a:rPr lang="it-IT" sz="2000" b="1" dirty="0"/>
              <a:t>registro</a:t>
            </a:r>
            <a:endParaRPr lang="it-IT" sz="2000" dirty="0"/>
          </a:p>
          <a:p>
            <a:pPr marL="0" indent="0">
              <a:lnSpc>
                <a:spcPct val="90000"/>
              </a:lnSpc>
              <a:buNone/>
            </a:pPr>
            <a:r>
              <a:rPr lang="it-IT" sz="2000" dirty="0"/>
              <a:t>è fondamentale </a:t>
            </a:r>
          </a:p>
          <a:p>
            <a:pPr marL="457200" indent="-457200">
              <a:lnSpc>
                <a:spcPct val="90000"/>
              </a:lnSpc>
              <a:buAutoNum type="arabicParenR"/>
            </a:pPr>
            <a:r>
              <a:rPr lang="it-IT" sz="2000" dirty="0"/>
              <a:t>identificare correttamente la figura del destinatario </a:t>
            </a:r>
          </a:p>
          <a:p>
            <a:pPr marL="457200" indent="-457200">
              <a:lnSpc>
                <a:spcPct val="90000"/>
              </a:lnSpc>
              <a:buAutoNum type="arabicParenR"/>
            </a:pPr>
            <a:r>
              <a:rPr lang="it-IT" sz="2000" dirty="0"/>
              <a:t>acquisire familiarità con la nozione di registro, saperne riconoscere le diversità e padroneggiarne l’uso</a:t>
            </a:r>
          </a:p>
          <a:p>
            <a:pPr>
              <a:lnSpc>
                <a:spcPct val="90000"/>
              </a:lnSpc>
              <a:buFont typeface="Wingdings" panose="05000000000000000000" pitchFamily="2" charset="2"/>
              <a:buChar char="à"/>
            </a:pPr>
            <a:r>
              <a:rPr lang="it-IT" sz="2000" dirty="0"/>
              <a:t>Evitare testi troppo lunghi, pieni di divagazioni, con periodi complessi</a:t>
            </a:r>
          </a:p>
          <a:p>
            <a:pPr>
              <a:buFont typeface="Wingdings" panose="05000000000000000000" pitchFamily="2" charset="2"/>
              <a:buChar char="à"/>
            </a:pPr>
            <a:r>
              <a:rPr lang="it-IT" sz="2000" dirty="0">
                <a:sym typeface="Wingdings" panose="05000000000000000000" pitchFamily="2" charset="2"/>
              </a:rPr>
              <a:t> </a:t>
            </a:r>
            <a:r>
              <a:rPr lang="it-IT" sz="2000" dirty="0"/>
              <a:t>L’importanza della </a:t>
            </a:r>
            <a:r>
              <a:rPr lang="it-IT" sz="2000" b="1" dirty="0"/>
              <a:t>rilettura</a:t>
            </a:r>
            <a:r>
              <a:rPr lang="it-IT" sz="2000" dirty="0"/>
              <a:t> e </a:t>
            </a:r>
            <a:r>
              <a:rPr lang="it-IT" sz="2000" b="1" dirty="0"/>
              <a:t>revisione</a:t>
            </a:r>
            <a:r>
              <a:rPr lang="it-IT" sz="2000" dirty="0"/>
              <a:t> a lettera/e-mail ultimata</a:t>
            </a:r>
          </a:p>
          <a:p>
            <a:pPr marL="0" indent="0">
              <a:lnSpc>
                <a:spcPct val="90000"/>
              </a:lnSpc>
              <a:buNone/>
            </a:pPr>
            <a:r>
              <a:rPr lang="it-IT" sz="2000" dirty="0">
                <a:sym typeface="Wingdings" panose="05000000000000000000" pitchFamily="2" charset="2"/>
              </a:rPr>
              <a:t> </a:t>
            </a:r>
            <a:r>
              <a:rPr lang="it-IT" sz="2000" dirty="0"/>
              <a:t>Evitare </a:t>
            </a:r>
            <a:r>
              <a:rPr lang="it-IT" sz="2000" i="1" dirty="0"/>
              <a:t>font</a:t>
            </a:r>
            <a:r>
              <a:rPr lang="it-IT" sz="2000" dirty="0"/>
              <a:t> </a:t>
            </a:r>
            <a:r>
              <a:rPr lang="it-IT" sz="2000" dirty="0">
                <a:latin typeface="Old English Text MT" panose="03040902040508030806" pitchFamily="66" charset="0"/>
              </a:rPr>
              <a:t>‘chiassosi’</a:t>
            </a:r>
            <a:r>
              <a:rPr lang="it-IT" sz="2000" dirty="0">
                <a:latin typeface="Garamond" panose="02020404030301010803" pitchFamily="18" charset="0"/>
              </a:rPr>
              <a:t>, </a:t>
            </a:r>
            <a:r>
              <a:rPr lang="it-IT" sz="2000" dirty="0"/>
              <a:t>troppo grandi od </a:t>
            </a:r>
            <a:r>
              <a:rPr lang="it-IT" sz="2000" dirty="0">
                <a:latin typeface="Blackadder ITC" panose="04020505051007020D02" pitchFamily="82" charset="0"/>
              </a:rPr>
              <a:t>ornamentali</a:t>
            </a:r>
            <a:r>
              <a:rPr lang="it-IT" sz="2000" dirty="0">
                <a:latin typeface="Garamond" panose="02020404030301010803" pitchFamily="18" charset="0"/>
              </a:rPr>
              <a:t>, </a:t>
            </a:r>
            <a:r>
              <a:rPr lang="it-IT" sz="2000" dirty="0"/>
              <a:t>evitare il colore</a:t>
            </a:r>
          </a:p>
          <a:p>
            <a:pPr marL="0" indent="0">
              <a:lnSpc>
                <a:spcPct val="90000"/>
              </a:lnSpc>
              <a:buNone/>
            </a:pPr>
            <a:r>
              <a:rPr lang="it-IT" sz="2000" i="1" dirty="0"/>
              <a:t>*font </a:t>
            </a:r>
            <a:r>
              <a:rPr lang="it-IT" sz="2000" dirty="0"/>
              <a:t>‘senza grazie’</a:t>
            </a:r>
            <a:r>
              <a:rPr lang="it-IT" sz="2000" dirty="0">
                <a:cs typeface="Arial" panose="020B0604020202020204" pitchFamily="34" charset="0"/>
              </a:rPr>
              <a:t> </a:t>
            </a:r>
            <a:r>
              <a:rPr lang="it-IT" sz="2000" dirty="0">
                <a:latin typeface="Arial" panose="020B0604020202020204" pitchFamily="34" charset="0"/>
                <a:cs typeface="Arial" panose="020B0604020202020204" pitchFamily="34" charset="0"/>
              </a:rPr>
              <a:t>per esempio questo (</a:t>
            </a:r>
            <a:r>
              <a:rPr lang="it-IT" sz="2000" dirty="0" err="1">
                <a:latin typeface="Arial" panose="020B0604020202020204" pitchFamily="34" charset="0"/>
                <a:cs typeface="Arial" panose="020B0604020202020204" pitchFamily="34" charset="0"/>
              </a:rPr>
              <a:t>Arial</a:t>
            </a:r>
            <a:r>
              <a:rPr lang="it-IT" sz="2000" dirty="0">
                <a:latin typeface="Arial" panose="020B0604020202020204" pitchFamily="34" charset="0"/>
                <a:cs typeface="Arial" panose="020B0604020202020204" pitchFamily="34" charset="0"/>
              </a:rPr>
              <a:t>) </a:t>
            </a:r>
            <a:r>
              <a:rPr lang="it-IT" sz="2000" dirty="0">
                <a:cs typeface="Arial" panose="020B0604020202020204" pitchFamily="34" charset="0"/>
              </a:rPr>
              <a:t>vs </a:t>
            </a:r>
            <a:r>
              <a:rPr lang="it-IT" sz="2000" i="1" dirty="0">
                <a:cs typeface="Arial" panose="020B0604020202020204" pitchFamily="34" charset="0"/>
              </a:rPr>
              <a:t>font</a:t>
            </a:r>
            <a:r>
              <a:rPr lang="it-IT" sz="2000" dirty="0">
                <a:cs typeface="Arial" panose="020B0604020202020204" pitchFamily="34" charset="0"/>
              </a:rPr>
              <a:t> ‘con le grazie’ </a:t>
            </a:r>
            <a:r>
              <a:rPr lang="it-IT" sz="2000" dirty="0">
                <a:latin typeface="Baskerville Old Face" panose="02020602080505020303" pitchFamily="18" charset="0"/>
                <a:cs typeface="Arial" panose="020B0604020202020204" pitchFamily="34" charset="0"/>
              </a:rPr>
              <a:t>per esempio questo (Baskerville </a:t>
            </a:r>
            <a:r>
              <a:rPr lang="it-IT" sz="2000" dirty="0" err="1">
                <a:latin typeface="Baskerville Old Face" panose="02020602080505020303" pitchFamily="18" charset="0"/>
                <a:cs typeface="Arial" panose="020B0604020202020204" pitchFamily="34" charset="0"/>
              </a:rPr>
              <a:t>Old</a:t>
            </a:r>
            <a:r>
              <a:rPr lang="it-IT" sz="2000" dirty="0">
                <a:latin typeface="Baskerville Old Face" panose="02020602080505020303" pitchFamily="18" charset="0"/>
                <a:cs typeface="Arial" panose="020B0604020202020204" pitchFamily="34" charset="0"/>
              </a:rPr>
              <a:t> Face)</a:t>
            </a:r>
          </a:p>
          <a:p>
            <a:pPr marL="0" indent="0">
              <a:lnSpc>
                <a:spcPct val="90000"/>
              </a:lnSpc>
              <a:buNone/>
            </a:pPr>
            <a:endParaRPr lang="it-IT" sz="2000" i="1" dirty="0">
              <a:latin typeface="Baskerville Old Face" panose="02020602080505020303" pitchFamily="18" charset="0"/>
              <a:cs typeface="Arial" panose="020B0604020202020204" pitchFamily="34" charset="0"/>
            </a:endParaRPr>
          </a:p>
          <a:p>
            <a:pPr marL="0" indent="0">
              <a:lnSpc>
                <a:spcPct val="90000"/>
              </a:lnSpc>
              <a:buNone/>
            </a:pPr>
            <a:endParaRPr lang="it-IT" sz="2000" i="1" dirty="0">
              <a:latin typeface="Garamond" panose="02020404030301010803" pitchFamily="18" charset="0"/>
            </a:endParaRPr>
          </a:p>
        </p:txBody>
      </p:sp>
    </p:spTree>
    <p:extLst>
      <p:ext uri="{BB962C8B-B14F-4D97-AF65-F5344CB8AC3E}">
        <p14:creationId xmlns:p14="http://schemas.microsoft.com/office/powerpoint/2010/main" val="301730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963877"/>
            <a:ext cx="3522846" cy="4930246"/>
          </a:xfrm>
        </p:spPr>
        <p:txBody>
          <a:bodyPr>
            <a:normAutofit/>
          </a:bodyPr>
          <a:lstStyle/>
          <a:p>
            <a:pPr algn="ctr"/>
            <a:r>
              <a:rPr lang="it-IT" sz="3200" dirty="0">
                <a:solidFill>
                  <a:schemeClr val="accent1"/>
                </a:solidFill>
              </a:rPr>
              <a:t>(2)</a:t>
            </a:r>
            <a:endParaRPr lang="it-IT" sz="3200" i="1" dirty="0">
              <a:solidFill>
                <a:schemeClr val="accent1"/>
              </a:solidFill>
            </a:endParaRPr>
          </a:p>
        </p:txBody>
      </p:sp>
      <p:sp>
        <p:nvSpPr>
          <p:cNvPr id="3" name="Segnaposto contenuto 2"/>
          <p:cNvSpPr>
            <a:spLocks noGrp="1"/>
          </p:cNvSpPr>
          <p:nvPr>
            <p:ph idx="1"/>
          </p:nvPr>
        </p:nvSpPr>
        <p:spPr>
          <a:xfrm>
            <a:off x="3732023" y="963877"/>
            <a:ext cx="4783327" cy="4930246"/>
          </a:xfrm>
        </p:spPr>
        <p:txBody>
          <a:bodyPr anchor="ctr">
            <a:normAutofit/>
          </a:bodyPr>
          <a:lstStyle/>
          <a:p>
            <a:pPr marL="0" indent="0">
              <a:buNone/>
            </a:pPr>
            <a:endParaRPr lang="en-GB" sz="2100" dirty="0">
              <a:latin typeface="Garamond" panose="02020404030301010803" pitchFamily="18" charset="0"/>
              <a:sym typeface="Wingdings" panose="05000000000000000000" pitchFamily="2" charset="2"/>
            </a:endParaRPr>
          </a:p>
          <a:p>
            <a:pPr marL="0" indent="0">
              <a:buNone/>
            </a:pPr>
            <a:r>
              <a:rPr lang="en-GB" sz="2100" dirty="0">
                <a:latin typeface="Garamond" panose="02020404030301010803" pitchFamily="18" charset="0"/>
                <a:sym typeface="Wingdings" panose="05000000000000000000" pitchFamily="2" charset="2"/>
              </a:rPr>
              <a:t> </a:t>
            </a:r>
            <a:r>
              <a:rPr lang="en-GB" sz="2100" dirty="0">
                <a:sym typeface="Wingdings" panose="05000000000000000000" pitchFamily="2" charset="2"/>
              </a:rPr>
              <a:t>Formula </a:t>
            </a:r>
            <a:r>
              <a:rPr lang="en-GB" sz="2100" dirty="0" err="1">
                <a:sym typeface="Wingdings" panose="05000000000000000000" pitchFamily="2" charset="2"/>
              </a:rPr>
              <a:t>d’apertura</a:t>
            </a:r>
            <a:r>
              <a:rPr lang="en-GB" sz="2100" dirty="0">
                <a:sym typeface="Wingdings" panose="05000000000000000000" pitchFamily="2" charset="2"/>
              </a:rPr>
              <a:t> – </a:t>
            </a:r>
            <a:r>
              <a:rPr lang="en-GB" sz="2100" dirty="0" err="1">
                <a:sym typeface="Wingdings" panose="05000000000000000000" pitchFamily="2" charset="2"/>
              </a:rPr>
              <a:t>messaggio</a:t>
            </a:r>
            <a:r>
              <a:rPr lang="en-GB" sz="2100" dirty="0">
                <a:sym typeface="Wingdings" panose="05000000000000000000" pitchFamily="2" charset="2"/>
              </a:rPr>
              <a:t> – </a:t>
            </a:r>
            <a:r>
              <a:rPr lang="en-GB" sz="2100" dirty="0" err="1">
                <a:sym typeface="Wingdings" panose="05000000000000000000" pitchFamily="2" charset="2"/>
              </a:rPr>
              <a:t>commiato</a:t>
            </a:r>
            <a:r>
              <a:rPr lang="en-GB" sz="2100" dirty="0">
                <a:sym typeface="Wingdings" panose="05000000000000000000" pitchFamily="2" charset="2"/>
              </a:rPr>
              <a:t> </a:t>
            </a:r>
            <a:endParaRPr lang="it-IT" sz="2100" dirty="0">
              <a:sym typeface="Wingdings" panose="05000000000000000000" pitchFamily="2" charset="2"/>
            </a:endParaRPr>
          </a:p>
          <a:p>
            <a:pPr marL="0" indent="0">
              <a:buNone/>
            </a:pPr>
            <a:r>
              <a:rPr lang="it-IT" sz="2100" dirty="0">
                <a:sym typeface="Wingdings" panose="05000000000000000000" pitchFamily="2" charset="2"/>
              </a:rPr>
              <a:t> </a:t>
            </a:r>
            <a:r>
              <a:rPr lang="it-IT" sz="2100" dirty="0"/>
              <a:t>Per la lettera cartacea: in alto a destra indicare luogo e data d’invio (l’e-mail non ne ha bisogno)</a:t>
            </a:r>
          </a:p>
          <a:p>
            <a:pPr>
              <a:buFont typeface="Wingdings"/>
              <a:buChar char="à"/>
            </a:pPr>
            <a:r>
              <a:rPr lang="it-IT" sz="2100" dirty="0"/>
              <a:t>Per l’e-mail: usare un indirizzo professionale o istituzionale</a:t>
            </a:r>
          </a:p>
          <a:p>
            <a:pPr marL="0" indent="0">
              <a:buNone/>
            </a:pPr>
            <a:endParaRPr lang="it-IT" sz="2100" dirty="0"/>
          </a:p>
          <a:p>
            <a:pPr marL="0" indent="0">
              <a:buNone/>
            </a:pPr>
            <a:r>
              <a:rPr lang="it-IT" sz="2100" dirty="0"/>
              <a:t>*evitare di inviare e-mail da indirizzi con </a:t>
            </a:r>
            <a:r>
              <a:rPr lang="it-IT" sz="2100" i="1" dirty="0"/>
              <a:t>nickname</a:t>
            </a:r>
            <a:r>
              <a:rPr lang="it-IT" sz="2100" dirty="0"/>
              <a:t> che non rendano identificabile il mittente, come per es. </a:t>
            </a:r>
            <a:r>
              <a:rPr lang="it-IT" sz="2100" b="1" i="1" dirty="0"/>
              <a:t>cuoricino1234@yahoo.it</a:t>
            </a:r>
          </a:p>
          <a:p>
            <a:pPr marL="0" indent="0">
              <a:buNone/>
            </a:pPr>
            <a:endParaRPr lang="it-IT" sz="2100" i="1" dirty="0"/>
          </a:p>
          <a:p>
            <a:pPr marL="0" indent="0">
              <a:buNone/>
            </a:pPr>
            <a:endParaRPr lang="it-IT" sz="2100" dirty="0">
              <a:latin typeface="Garamond" panose="02020404030301010803" pitchFamily="18" charset="0"/>
            </a:endParaRPr>
          </a:p>
          <a:p>
            <a:pPr marL="0" indent="0">
              <a:buNone/>
            </a:pPr>
            <a:endParaRPr lang="it-IT" sz="2100" dirty="0">
              <a:latin typeface="Garamond" panose="02020404030301010803" pitchFamily="18" charset="0"/>
            </a:endParaRPr>
          </a:p>
        </p:txBody>
      </p:sp>
    </p:spTree>
    <p:extLst>
      <p:ext uri="{BB962C8B-B14F-4D97-AF65-F5344CB8AC3E}">
        <p14:creationId xmlns:p14="http://schemas.microsoft.com/office/powerpoint/2010/main" val="248977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63877"/>
            <a:ext cx="2620771" cy="4930246"/>
          </a:xfrm>
        </p:spPr>
        <p:txBody>
          <a:bodyPr>
            <a:normAutofit/>
          </a:bodyPr>
          <a:lstStyle/>
          <a:p>
            <a:pPr algn="ctr"/>
            <a:r>
              <a:rPr lang="en-GB" sz="3600" dirty="0">
                <a:solidFill>
                  <a:schemeClr val="accent1"/>
                </a:solidFill>
              </a:rPr>
              <a:t>(3)</a:t>
            </a:r>
            <a:endParaRPr lang="it-IT" sz="3600" dirty="0">
              <a:solidFill>
                <a:schemeClr val="accent1"/>
              </a:solidFill>
            </a:endParaRPr>
          </a:p>
        </p:txBody>
      </p:sp>
      <p:sp>
        <p:nvSpPr>
          <p:cNvPr id="3" name="Content Placeholder 2"/>
          <p:cNvSpPr>
            <a:spLocks noGrp="1"/>
          </p:cNvSpPr>
          <p:nvPr>
            <p:ph idx="1"/>
          </p:nvPr>
        </p:nvSpPr>
        <p:spPr>
          <a:xfrm>
            <a:off x="3732023" y="963877"/>
            <a:ext cx="4783327" cy="4930246"/>
          </a:xfrm>
        </p:spPr>
        <p:txBody>
          <a:bodyPr anchor="ctr">
            <a:normAutofit/>
          </a:bodyPr>
          <a:lstStyle/>
          <a:p>
            <a:pPr marL="0" indent="0">
              <a:buNone/>
            </a:pPr>
            <a:r>
              <a:rPr lang="it-IT" sz="2100" dirty="0">
                <a:latin typeface="Garamond" panose="02020404030301010803" pitchFamily="18" charset="0"/>
                <a:sym typeface="Wingdings" panose="05000000000000000000" pitchFamily="2" charset="2"/>
              </a:rPr>
              <a:t> </a:t>
            </a:r>
            <a:r>
              <a:rPr lang="it-IT" sz="2100" dirty="0"/>
              <a:t>Per entrambe: indicare l’oggetto (in modo chiaro e sintetico)</a:t>
            </a:r>
            <a:endParaRPr lang="it-IT" sz="2100" dirty="0">
              <a:sym typeface="Wingdings" panose="05000000000000000000" pitchFamily="2" charset="2"/>
            </a:endParaRPr>
          </a:p>
          <a:p>
            <a:pPr marL="0" indent="0">
              <a:buNone/>
            </a:pPr>
            <a:r>
              <a:rPr lang="it-IT" sz="2100" dirty="0">
                <a:sym typeface="Wingdings" panose="05000000000000000000" pitchFamily="2" charset="2"/>
              </a:rPr>
              <a:t> </a:t>
            </a:r>
            <a:r>
              <a:rPr lang="it-IT" sz="2100" dirty="0"/>
              <a:t>Il commiato dipende, come l’intestazione, dal destinatario</a:t>
            </a:r>
          </a:p>
          <a:p>
            <a:pPr marL="0" indent="0">
              <a:buNone/>
            </a:pPr>
            <a:r>
              <a:rPr lang="it-IT" sz="2100" dirty="0">
                <a:sym typeface="Wingdings" panose="05000000000000000000" pitchFamily="2" charset="2"/>
              </a:rPr>
              <a:t> </a:t>
            </a:r>
            <a:r>
              <a:rPr lang="it-IT" sz="2100" dirty="0"/>
              <a:t>Se necessario, ricorrere a PS o NB per aggiungere eventuali dimenticanze (si raccomanda sempre in questi casi la brevità)</a:t>
            </a:r>
          </a:p>
          <a:p>
            <a:pPr marL="0" indent="0">
              <a:buNone/>
            </a:pPr>
            <a:endParaRPr lang="it-IT" sz="2100" dirty="0"/>
          </a:p>
        </p:txBody>
      </p:sp>
    </p:spTree>
    <p:extLst>
      <p:ext uri="{BB962C8B-B14F-4D97-AF65-F5344CB8AC3E}">
        <p14:creationId xmlns:p14="http://schemas.microsoft.com/office/powerpoint/2010/main" val="142668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963877"/>
            <a:ext cx="2620771" cy="4930246"/>
          </a:xfrm>
        </p:spPr>
        <p:txBody>
          <a:bodyPr>
            <a:normAutofit/>
          </a:bodyPr>
          <a:lstStyle/>
          <a:p>
            <a:pPr algn="ctr"/>
            <a:r>
              <a:rPr lang="it-IT" sz="3100" dirty="0">
                <a:solidFill>
                  <a:schemeClr val="accent1"/>
                </a:solidFill>
              </a:rPr>
              <a:t>L’interlocutore </a:t>
            </a:r>
          </a:p>
        </p:txBody>
      </p:sp>
      <p:sp>
        <p:nvSpPr>
          <p:cNvPr id="3" name="Segnaposto contenuto 2"/>
          <p:cNvSpPr>
            <a:spLocks noGrp="1"/>
          </p:cNvSpPr>
          <p:nvPr>
            <p:ph idx="1"/>
          </p:nvPr>
        </p:nvSpPr>
        <p:spPr>
          <a:xfrm>
            <a:off x="3359217" y="346509"/>
            <a:ext cx="5156133" cy="5832910"/>
          </a:xfrm>
        </p:spPr>
        <p:txBody>
          <a:bodyPr anchor="ctr">
            <a:normAutofit/>
          </a:bodyPr>
          <a:lstStyle/>
          <a:p>
            <a:pPr marL="0" indent="0">
              <a:lnSpc>
                <a:spcPct val="90000"/>
              </a:lnSpc>
              <a:buNone/>
            </a:pPr>
            <a:r>
              <a:rPr lang="it-IT" sz="1600" dirty="0"/>
              <a:t>Chi è il nostro destinatario? A chi ci stiamo rivolgendo?</a:t>
            </a:r>
          </a:p>
          <a:p>
            <a:pPr marL="0" indent="0">
              <a:lnSpc>
                <a:spcPct val="90000"/>
              </a:lnSpc>
              <a:buNone/>
            </a:pPr>
            <a:r>
              <a:rPr lang="it-IT" sz="1600" dirty="0"/>
              <a:t>*è un amico/conoscente/familiare, un docente, il datore di lavoro, un’azienda?</a:t>
            </a:r>
          </a:p>
          <a:p>
            <a:pPr marL="0" indent="0">
              <a:lnSpc>
                <a:spcPct val="90000"/>
              </a:lnSpc>
              <a:buNone/>
            </a:pPr>
            <a:r>
              <a:rPr lang="it-IT" sz="1600" dirty="0">
                <a:sym typeface="Wingdings" panose="05000000000000000000" pitchFamily="2" charset="2"/>
              </a:rPr>
              <a:t> </a:t>
            </a:r>
            <a:r>
              <a:rPr lang="it-IT" sz="1600" dirty="0"/>
              <a:t>La sua individuazione è il primo passo nella produzione di una e-mail</a:t>
            </a:r>
          </a:p>
          <a:p>
            <a:pPr marL="0" indent="0">
              <a:lnSpc>
                <a:spcPct val="90000"/>
              </a:lnSpc>
              <a:buNone/>
            </a:pPr>
            <a:r>
              <a:rPr lang="it-IT" sz="1600" dirty="0"/>
              <a:t>Evitare eccessi e porsi come obiettivo </a:t>
            </a:r>
            <a:r>
              <a:rPr lang="it-IT" sz="1600" b="1" dirty="0"/>
              <a:t>semplicità e  sobrietà!</a:t>
            </a:r>
          </a:p>
          <a:p>
            <a:r>
              <a:rPr lang="it-IT" sz="1600" strike="sngStrike" dirty="0">
                <a:solidFill>
                  <a:srgbClr val="FF0000"/>
                </a:solidFill>
              </a:rPr>
              <a:t>Caro prof. Bianchi </a:t>
            </a:r>
          </a:p>
          <a:p>
            <a:r>
              <a:rPr lang="it-IT" sz="1600" strike="sngStrike" dirty="0">
                <a:solidFill>
                  <a:srgbClr val="FF0000"/>
                </a:solidFill>
              </a:rPr>
              <a:t>Chiarissimo professore Bianchi</a:t>
            </a:r>
          </a:p>
          <a:p>
            <a:pPr>
              <a:lnSpc>
                <a:spcPct val="90000"/>
              </a:lnSpc>
              <a:buFont typeface="Arial" charset="0"/>
              <a:buChar char="•"/>
            </a:pPr>
            <a:r>
              <a:rPr lang="en-GB" sz="1600" dirty="0"/>
              <a:t>Gentile prof. Bianchi </a:t>
            </a:r>
            <a:r>
              <a:rPr lang="en-GB" dirty="0">
                <a:solidFill>
                  <a:schemeClr val="accent6"/>
                </a:solidFill>
              </a:rPr>
              <a:t>√</a:t>
            </a:r>
          </a:p>
          <a:p>
            <a:pPr marL="0" indent="0">
              <a:lnSpc>
                <a:spcPct val="90000"/>
              </a:lnSpc>
              <a:buNone/>
            </a:pPr>
            <a:endParaRPr lang="en-GB" sz="1600" dirty="0"/>
          </a:p>
          <a:p>
            <a:pPr>
              <a:lnSpc>
                <a:spcPct val="90000"/>
              </a:lnSpc>
              <a:buFont typeface="Wingdings"/>
              <a:buChar char="à"/>
            </a:pPr>
            <a:r>
              <a:rPr lang="en-GB" sz="1600" dirty="0" err="1">
                <a:sym typeface="Wingdings" panose="05000000000000000000" pitchFamily="2" charset="2"/>
              </a:rPr>
              <a:t>Commiato</a:t>
            </a:r>
            <a:r>
              <a:rPr lang="en-GB" sz="1600" dirty="0">
                <a:sym typeface="Wingdings" panose="05000000000000000000" pitchFamily="2" charset="2"/>
              </a:rPr>
              <a:t>:</a:t>
            </a:r>
          </a:p>
          <a:p>
            <a:pPr marL="0" indent="0">
              <a:lnSpc>
                <a:spcPct val="90000"/>
              </a:lnSpc>
              <a:buNone/>
            </a:pPr>
            <a:r>
              <a:rPr lang="it-IT" sz="1600" dirty="0"/>
              <a:t>Cordiali saluti (o Distinti saluti) è formula neutra e corretta per congedarsi da destinatari con cui non si ha un rapporto di familiarità o amicizia (per es. professori)</a:t>
            </a:r>
          </a:p>
          <a:p>
            <a:pPr marL="0" indent="0">
              <a:lnSpc>
                <a:spcPct val="90000"/>
              </a:lnSpc>
              <a:buNone/>
            </a:pPr>
            <a:endParaRPr lang="it-IT" sz="1600" dirty="0">
              <a:latin typeface="Garamond" panose="02020404030301010803" pitchFamily="18" charset="0"/>
            </a:endParaRPr>
          </a:p>
          <a:p>
            <a:pPr marL="0" indent="0">
              <a:lnSpc>
                <a:spcPct val="90000"/>
              </a:lnSpc>
              <a:buNone/>
            </a:pPr>
            <a:endParaRPr lang="it-IT" sz="1600" strike="sngStrike" dirty="0">
              <a:latin typeface="Garamond" panose="02020404030301010803" pitchFamily="18" charset="0"/>
            </a:endParaRPr>
          </a:p>
          <a:p>
            <a:pPr marL="0" indent="0">
              <a:lnSpc>
                <a:spcPct val="90000"/>
              </a:lnSpc>
              <a:buNone/>
            </a:pPr>
            <a:endParaRPr lang="it-IT" sz="1600" dirty="0">
              <a:latin typeface="Garamond" panose="02020404030301010803" pitchFamily="18" charset="0"/>
            </a:endParaRPr>
          </a:p>
        </p:txBody>
      </p:sp>
    </p:spTree>
    <p:extLst>
      <p:ext uri="{BB962C8B-B14F-4D97-AF65-F5344CB8AC3E}">
        <p14:creationId xmlns:p14="http://schemas.microsoft.com/office/powerpoint/2010/main" val="121894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8" y="963877"/>
            <a:ext cx="3141914" cy="4930246"/>
          </a:xfrm>
        </p:spPr>
        <p:txBody>
          <a:bodyPr>
            <a:normAutofit/>
          </a:bodyPr>
          <a:lstStyle/>
          <a:p>
            <a:pPr algn="ctr"/>
            <a:r>
              <a:rPr lang="it-IT" sz="4100" dirty="0">
                <a:solidFill>
                  <a:schemeClr val="accent1"/>
                </a:solidFill>
              </a:rPr>
              <a:t>Alcuni esempi da non seguire </a:t>
            </a:r>
            <a:br>
              <a:rPr lang="it-IT" sz="4100" dirty="0">
                <a:solidFill>
                  <a:schemeClr val="accent1"/>
                </a:solidFill>
              </a:rPr>
            </a:br>
            <a:r>
              <a:rPr lang="it-IT" sz="4100" dirty="0">
                <a:solidFill>
                  <a:schemeClr val="accent1"/>
                </a:solidFill>
              </a:rPr>
              <a:t>(1)</a:t>
            </a:r>
            <a:endParaRPr lang="it-IT" sz="4100" i="1" dirty="0">
              <a:solidFill>
                <a:schemeClr val="accent1"/>
              </a:solidFill>
            </a:endParaRPr>
          </a:p>
        </p:txBody>
      </p:sp>
      <p:sp>
        <p:nvSpPr>
          <p:cNvPr id="3" name="Segnaposto contenuto 2"/>
          <p:cNvSpPr>
            <a:spLocks noGrp="1"/>
          </p:cNvSpPr>
          <p:nvPr>
            <p:ph idx="1"/>
          </p:nvPr>
        </p:nvSpPr>
        <p:spPr>
          <a:xfrm>
            <a:off x="3732023" y="963877"/>
            <a:ext cx="4783327" cy="4930246"/>
          </a:xfrm>
        </p:spPr>
        <p:txBody>
          <a:bodyPr anchor="ctr">
            <a:normAutofit/>
          </a:bodyPr>
          <a:lstStyle/>
          <a:p>
            <a:pPr marL="0" indent="0" algn="ctr">
              <a:buNone/>
            </a:pPr>
            <a:endParaRPr lang="en-GB" sz="2100" dirty="0">
              <a:latin typeface="Garamond" panose="02020404030301010803" pitchFamily="18" charset="0"/>
            </a:endParaRPr>
          </a:p>
          <a:p>
            <a:pPr marL="0" indent="0">
              <a:buNone/>
            </a:pPr>
            <a:r>
              <a:rPr lang="it-IT" sz="2100" dirty="0"/>
              <a:t>Salve professori, sono stato assegnato a voi per recuperare il debito formativo. Quando possiamo incontrarci? Grazie mille in anticipo</a:t>
            </a:r>
          </a:p>
          <a:p>
            <a:pPr marL="0" indent="0">
              <a:buNone/>
            </a:pPr>
            <a:endParaRPr lang="it-IT" sz="2100" dirty="0"/>
          </a:p>
          <a:p>
            <a:pPr marL="0" indent="0">
              <a:buNone/>
            </a:pPr>
            <a:r>
              <a:rPr lang="it-IT" sz="2100" dirty="0"/>
              <a:t>Senza firma</a:t>
            </a:r>
          </a:p>
          <a:p>
            <a:pPr marL="0" indent="0">
              <a:buNone/>
            </a:pPr>
            <a:endParaRPr lang="it-IT" sz="2100" dirty="0"/>
          </a:p>
        </p:txBody>
      </p:sp>
    </p:spTree>
    <p:extLst>
      <p:ext uri="{BB962C8B-B14F-4D97-AF65-F5344CB8AC3E}">
        <p14:creationId xmlns:p14="http://schemas.microsoft.com/office/powerpoint/2010/main" val="673406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174" y="963877"/>
            <a:ext cx="3008248" cy="4930246"/>
          </a:xfrm>
        </p:spPr>
        <p:txBody>
          <a:bodyPr>
            <a:normAutofit/>
          </a:bodyPr>
          <a:lstStyle/>
          <a:p>
            <a:pPr algn="ctr"/>
            <a:r>
              <a:rPr lang="it-IT" sz="4000" dirty="0">
                <a:solidFill>
                  <a:schemeClr val="accent1"/>
                </a:solidFill>
              </a:rPr>
              <a:t>(2)</a:t>
            </a:r>
            <a:br>
              <a:rPr lang="it-IT" sz="4000" dirty="0">
                <a:solidFill>
                  <a:schemeClr val="accent1"/>
                </a:solidFill>
              </a:rPr>
            </a:br>
            <a:r>
              <a:rPr lang="it-IT" sz="4000" dirty="0">
                <a:solidFill>
                  <a:schemeClr val="accent1"/>
                </a:solidFill>
              </a:rPr>
              <a:t>La morte della virgola</a:t>
            </a:r>
          </a:p>
        </p:txBody>
      </p:sp>
      <p:sp>
        <p:nvSpPr>
          <p:cNvPr id="3" name="Segnaposto contenuto 2"/>
          <p:cNvSpPr>
            <a:spLocks noGrp="1"/>
          </p:cNvSpPr>
          <p:nvPr>
            <p:ph idx="1"/>
          </p:nvPr>
        </p:nvSpPr>
        <p:spPr>
          <a:xfrm>
            <a:off x="3732023" y="963877"/>
            <a:ext cx="4783327" cy="4930246"/>
          </a:xfrm>
        </p:spPr>
        <p:txBody>
          <a:bodyPr anchor="ctr">
            <a:normAutofit/>
          </a:bodyPr>
          <a:lstStyle/>
          <a:p>
            <a:pPr marL="0" indent="0" fontAlgn="t">
              <a:lnSpc>
                <a:spcPct val="90000"/>
              </a:lnSpc>
              <a:buNone/>
            </a:pPr>
            <a:endParaRPr lang="it-IT" sz="1900" dirty="0">
              <a:latin typeface="Garamond" panose="02020404030301010803" pitchFamily="18" charset="0"/>
            </a:endParaRPr>
          </a:p>
          <a:p>
            <a:pPr marL="0" indent="0" fontAlgn="t">
              <a:lnSpc>
                <a:spcPct val="90000"/>
              </a:lnSpc>
              <a:buNone/>
            </a:pPr>
            <a:r>
              <a:rPr lang="it-IT" sz="1900" dirty="0"/>
              <a:t>Salve egregia professoressa _____________,</a:t>
            </a:r>
            <a:br>
              <a:rPr lang="it-IT" sz="1900" dirty="0"/>
            </a:br>
            <a:endParaRPr lang="it-IT" sz="1900" dirty="0"/>
          </a:p>
          <a:p>
            <a:pPr marL="0" indent="0" fontAlgn="t">
              <a:lnSpc>
                <a:spcPct val="90000"/>
              </a:lnSpc>
              <a:buNone/>
            </a:pPr>
            <a:r>
              <a:rPr lang="it-IT" sz="1900" dirty="0"/>
              <a:t>Sono XY Studente di Lettere. Le ho mandato ieri una mail riguardante il testo da lei richiesto per l'esame di __________. Io e il mio collega abbiamo consultato il sito della biblioteca di Udine da lei gentilmente suggeritoci ma purtroppo il testo non è disponibile fino al 29 Luglio. Poiché io e il mio collega è da Marzo che stiamo cercando il libro e volevamo dare l'esame il 14 Luglio come possiamo fare?</a:t>
            </a:r>
            <a:br>
              <a:rPr lang="it-IT" sz="1900" dirty="0"/>
            </a:br>
            <a:endParaRPr lang="it-IT" sz="1900" dirty="0"/>
          </a:p>
          <a:p>
            <a:pPr marL="0" indent="0" fontAlgn="t">
              <a:lnSpc>
                <a:spcPct val="90000"/>
              </a:lnSpc>
              <a:buNone/>
            </a:pPr>
            <a:r>
              <a:rPr lang="it-IT" sz="1900" dirty="0"/>
              <a:t>Distinti saluti</a:t>
            </a:r>
          </a:p>
          <a:p>
            <a:pPr marL="0" indent="0" fontAlgn="t">
              <a:lnSpc>
                <a:spcPct val="90000"/>
              </a:lnSpc>
              <a:buNone/>
            </a:pPr>
            <a:r>
              <a:rPr lang="it-IT" sz="1900" dirty="0"/>
              <a:t>XY</a:t>
            </a:r>
          </a:p>
          <a:p>
            <a:pPr marL="0" indent="0">
              <a:lnSpc>
                <a:spcPct val="90000"/>
              </a:lnSpc>
              <a:buNone/>
            </a:pPr>
            <a:endParaRPr lang="it-IT" sz="1900" dirty="0"/>
          </a:p>
        </p:txBody>
      </p:sp>
    </p:spTree>
    <p:extLst>
      <p:ext uri="{BB962C8B-B14F-4D97-AF65-F5344CB8AC3E}">
        <p14:creationId xmlns:p14="http://schemas.microsoft.com/office/powerpoint/2010/main" val="2056633989"/>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1139</Words>
  <Application>Microsoft Office PowerPoint</Application>
  <PresentationFormat>Presentazione su schermo (4:3)</PresentationFormat>
  <Paragraphs>109</Paragraphs>
  <Slides>15</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15</vt:i4>
      </vt:variant>
    </vt:vector>
  </HeadingPairs>
  <TitlesOfParts>
    <vt:vector size="25" baseType="lpstr">
      <vt:lpstr>Arial</vt:lpstr>
      <vt:lpstr>Baskerville Old Face</vt:lpstr>
      <vt:lpstr>Blackadder ITC</vt:lpstr>
      <vt:lpstr>Calibri</vt:lpstr>
      <vt:lpstr>Calibri Light</vt:lpstr>
      <vt:lpstr>Garamond</vt:lpstr>
      <vt:lpstr>Old English Text MT</vt:lpstr>
      <vt:lpstr>Times New Roman</vt:lpstr>
      <vt:lpstr>Wingdings</vt:lpstr>
      <vt:lpstr>Tema di Office</vt:lpstr>
      <vt:lpstr>  chiara.battistella@uniud.it</vt:lpstr>
      <vt:lpstr>La scrittura di  e-mail e lettere nell’era digitale</vt:lpstr>
      <vt:lpstr>L’importanza di esprimersi correttamente</vt:lpstr>
      <vt:lpstr>Alcune linee guida: netiquette  (1)</vt:lpstr>
      <vt:lpstr>(2)</vt:lpstr>
      <vt:lpstr>(3)</vt:lpstr>
      <vt:lpstr>L’interlocutore </vt:lpstr>
      <vt:lpstr>Alcuni esempi da non seguire  (1)</vt:lpstr>
      <vt:lpstr>(2) La morte della virgola</vt:lpstr>
      <vt:lpstr>(3) Una specie di antilingua</vt:lpstr>
      <vt:lpstr>Italo Calvino, "L'antilingua", in: Una pietra sopra. Discorsi di letteratura e società, Milano, Arnoldo Mondatori Editore, 1995, pp. 149-154 </vt:lpstr>
      <vt:lpstr> (4) Meglio non ‘urlare’, non abbreviare,  non essere gergali, non ricorrere a emoticon</vt:lpstr>
      <vt:lpstr>Un possibile modello</vt:lpstr>
      <vt:lpstr>Presentazione standard di PowerPoint</vt:lpstr>
      <vt:lpstr>Istruzioni online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chiara.battistella@uniud.it</dc:title>
  <dc:creator>Chiara Battistella</dc:creator>
  <cp:lastModifiedBy>Docente</cp:lastModifiedBy>
  <cp:revision>16</cp:revision>
  <dcterms:created xsi:type="dcterms:W3CDTF">2020-03-30T11:39:32Z</dcterms:created>
  <dcterms:modified xsi:type="dcterms:W3CDTF">2020-04-08T06:56:13Z</dcterms:modified>
</cp:coreProperties>
</file>