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75" r:id="rId3"/>
    <p:sldId id="276" r:id="rId4"/>
  </p:sldIdLst>
  <p:sldSz cx="12192000" cy="6858000"/>
  <p:notesSz cx="6718300" cy="98552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eo" initials="M" lastIdx="1" clrIdx="0">
    <p:extLst>
      <p:ext uri="{19B8F6BF-5375-455C-9EA6-DF929625EA0E}">
        <p15:presenceInfo xmlns:p15="http://schemas.microsoft.com/office/powerpoint/2012/main" userId="Matte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183"/>
    <a:srgbClr val="A6A6A6"/>
    <a:srgbClr val="A9D18E"/>
    <a:srgbClr val="5B9BD5"/>
    <a:srgbClr val="FFC617"/>
    <a:srgbClr val="5791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3" autoAdjust="0"/>
    <p:restoredTop sz="91776" autoAdjust="0"/>
  </p:normalViewPr>
  <p:slideViewPr>
    <p:cSldViewPr snapToGrid="0" snapToObjects="1">
      <p:cViewPr varScale="1">
        <p:scale>
          <a:sx n="63" d="100"/>
          <a:sy n="63" d="100"/>
        </p:scale>
        <p:origin x="11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1263" cy="49447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5482" y="0"/>
            <a:ext cx="2911263" cy="494472"/>
          </a:xfrm>
          <a:prstGeom prst="rect">
            <a:avLst/>
          </a:prstGeom>
        </p:spPr>
        <p:txBody>
          <a:bodyPr vert="horz" lIns="91440" tIns="45720" rIns="91440" bIns="45720" rtlCol="0"/>
          <a:lstStyle>
            <a:lvl1pPr algn="r">
              <a:defRPr sz="1200"/>
            </a:lvl1pPr>
          </a:lstStyle>
          <a:p>
            <a:fld id="{7DB78415-3F56-074A-B273-16DA3FCB3156}" type="datetimeFigureOut">
              <a:rPr lang="it-IT" smtClean="0"/>
              <a:t>19/11/2020</a:t>
            </a:fld>
            <a:endParaRPr lang="it-IT"/>
          </a:p>
        </p:txBody>
      </p:sp>
      <p:sp>
        <p:nvSpPr>
          <p:cNvPr id="4" name="Segnaposto immagine diapositiva 3"/>
          <p:cNvSpPr>
            <a:spLocks noGrp="1" noRot="1" noChangeAspect="1"/>
          </p:cNvSpPr>
          <p:nvPr>
            <p:ph type="sldImg" idx="2"/>
          </p:nvPr>
        </p:nvSpPr>
        <p:spPr>
          <a:xfrm>
            <a:off x="403225" y="1231900"/>
            <a:ext cx="5911850" cy="33258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1830" y="4742815"/>
            <a:ext cx="5374640" cy="3880485"/>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0730"/>
            <a:ext cx="2911263" cy="49447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5482" y="9360730"/>
            <a:ext cx="2911263" cy="494470"/>
          </a:xfrm>
          <a:prstGeom prst="rect">
            <a:avLst/>
          </a:prstGeom>
        </p:spPr>
        <p:txBody>
          <a:bodyPr vert="horz" lIns="91440" tIns="45720" rIns="91440" bIns="45720" rtlCol="0" anchor="b"/>
          <a:lstStyle>
            <a:lvl1pPr algn="r">
              <a:defRPr sz="1200"/>
            </a:lvl1pPr>
          </a:lstStyle>
          <a:p>
            <a:fld id="{49717063-109B-5A4A-B17B-8C6314FFBF11}" type="slidenum">
              <a:rPr lang="it-IT" smtClean="0"/>
              <a:t>‹N›</a:t>
            </a:fld>
            <a:endParaRPr lang="it-IT"/>
          </a:p>
        </p:txBody>
      </p:sp>
    </p:spTree>
    <p:extLst>
      <p:ext uri="{BB962C8B-B14F-4D97-AF65-F5344CB8AC3E}">
        <p14:creationId xmlns:p14="http://schemas.microsoft.com/office/powerpoint/2010/main" val="131594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p:cNvSpPr>
          <p:nvPr>
            <p:ph type="sldImg"/>
          </p:nvPr>
        </p:nvSpPr>
        <p:spPr bwMode="auto">
          <a:noFill/>
          <a:ln>
            <a:solidFill>
              <a:srgbClr val="000000"/>
            </a:solidFill>
            <a:miter lim="800000"/>
            <a:headEnd/>
            <a:tailEnd/>
          </a:ln>
        </p:spPr>
      </p:sp>
      <p:sp>
        <p:nvSpPr>
          <p:cNvPr id="1443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a:p>
        </p:txBody>
      </p:sp>
      <p:sp>
        <p:nvSpPr>
          <p:cNvPr id="19459" name="Segnaposto numero diapositiva 3"/>
          <p:cNvSpPr txBox="1">
            <a:spLocks noGrp="1"/>
          </p:cNvSpPr>
          <p:nvPr/>
        </p:nvSpPr>
        <p:spPr bwMode="auto">
          <a:xfrm>
            <a:off x="3805482" y="9360730"/>
            <a:ext cx="2911263" cy="494470"/>
          </a:xfrm>
          <a:prstGeom prst="rect">
            <a:avLst/>
          </a:prstGeom>
          <a:noFill/>
          <a:ln>
            <a:miter lim="800000"/>
            <a:headEnd/>
            <a:tailEnd/>
          </a:ln>
        </p:spPr>
        <p:txBody>
          <a:bodyPr anchor="b"/>
          <a:lstStyle/>
          <a:p>
            <a:pPr algn="r">
              <a:defRPr/>
            </a:pPr>
            <a:fld id="{144E15EA-C10B-4957-9237-E3ECCF96C2D4}" type="slidenum">
              <a:rPr lang="it-IT" sz="1200">
                <a:latin typeface="+mn-lt"/>
              </a:rPr>
              <a:pPr algn="r">
                <a:defRPr/>
              </a:pPr>
              <a:t>1</a:t>
            </a:fld>
            <a:endParaRPr lang="it-IT" sz="1200">
              <a:latin typeface="+mn-lt"/>
            </a:endParaRPr>
          </a:p>
        </p:txBody>
      </p:sp>
    </p:spTree>
    <p:extLst>
      <p:ext uri="{BB962C8B-B14F-4D97-AF65-F5344CB8AC3E}">
        <p14:creationId xmlns:p14="http://schemas.microsoft.com/office/powerpoint/2010/main" val="12078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p:cNvSpPr>
          <p:nvPr>
            <p:ph type="sldImg"/>
          </p:nvPr>
        </p:nvSpPr>
        <p:spPr bwMode="auto">
          <a:noFill/>
          <a:ln>
            <a:solidFill>
              <a:srgbClr val="000000"/>
            </a:solidFill>
            <a:miter lim="800000"/>
            <a:headEnd/>
            <a:tailEnd/>
          </a:ln>
        </p:spPr>
      </p:sp>
      <p:sp>
        <p:nvSpPr>
          <p:cNvPr id="1443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a:p>
        </p:txBody>
      </p:sp>
      <p:sp>
        <p:nvSpPr>
          <p:cNvPr id="19459" name="Segnaposto numero diapositiva 3"/>
          <p:cNvSpPr txBox="1">
            <a:spLocks noGrp="1"/>
          </p:cNvSpPr>
          <p:nvPr/>
        </p:nvSpPr>
        <p:spPr bwMode="auto">
          <a:xfrm>
            <a:off x="3805482" y="9360730"/>
            <a:ext cx="2911263" cy="494470"/>
          </a:xfrm>
          <a:prstGeom prst="rect">
            <a:avLst/>
          </a:prstGeom>
          <a:noFill/>
          <a:ln>
            <a:miter lim="800000"/>
            <a:headEnd/>
            <a:tailEnd/>
          </a:ln>
        </p:spPr>
        <p:txBody>
          <a:bodyPr anchor="b"/>
          <a:lstStyle/>
          <a:p>
            <a:pPr algn="r">
              <a:defRPr/>
            </a:pPr>
            <a:fld id="{144E15EA-C10B-4957-9237-E3ECCF96C2D4}" type="slidenum">
              <a:rPr lang="it-IT" sz="1200">
                <a:latin typeface="+mn-lt"/>
              </a:rPr>
              <a:pPr algn="r">
                <a:defRPr/>
              </a:pPr>
              <a:t>2</a:t>
            </a:fld>
            <a:endParaRPr lang="it-IT" sz="1200">
              <a:latin typeface="+mn-lt"/>
            </a:endParaRPr>
          </a:p>
        </p:txBody>
      </p:sp>
    </p:spTree>
    <p:extLst>
      <p:ext uri="{BB962C8B-B14F-4D97-AF65-F5344CB8AC3E}">
        <p14:creationId xmlns:p14="http://schemas.microsoft.com/office/powerpoint/2010/main" val="414298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p:cNvSpPr>
          <p:nvPr>
            <p:ph type="sldImg"/>
          </p:nvPr>
        </p:nvSpPr>
        <p:spPr bwMode="auto">
          <a:noFill/>
          <a:ln>
            <a:solidFill>
              <a:srgbClr val="000000"/>
            </a:solidFill>
            <a:miter lim="800000"/>
            <a:headEnd/>
            <a:tailEnd/>
          </a:ln>
        </p:spPr>
      </p:sp>
      <p:sp>
        <p:nvSpPr>
          <p:cNvPr id="1443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a:p>
        </p:txBody>
      </p:sp>
      <p:sp>
        <p:nvSpPr>
          <p:cNvPr id="19459" name="Segnaposto numero diapositiva 3"/>
          <p:cNvSpPr txBox="1">
            <a:spLocks noGrp="1"/>
          </p:cNvSpPr>
          <p:nvPr/>
        </p:nvSpPr>
        <p:spPr bwMode="auto">
          <a:xfrm>
            <a:off x="3805482" y="9360730"/>
            <a:ext cx="2911263" cy="494470"/>
          </a:xfrm>
          <a:prstGeom prst="rect">
            <a:avLst/>
          </a:prstGeom>
          <a:noFill/>
          <a:ln>
            <a:miter lim="800000"/>
            <a:headEnd/>
            <a:tailEnd/>
          </a:ln>
        </p:spPr>
        <p:txBody>
          <a:bodyPr anchor="b"/>
          <a:lstStyle/>
          <a:p>
            <a:pPr algn="r">
              <a:defRPr/>
            </a:pPr>
            <a:fld id="{144E15EA-C10B-4957-9237-E3ECCF96C2D4}" type="slidenum">
              <a:rPr lang="it-IT" sz="1200">
                <a:latin typeface="+mn-lt"/>
              </a:rPr>
              <a:pPr algn="r">
                <a:defRPr/>
              </a:pPr>
              <a:t>3</a:t>
            </a:fld>
            <a:endParaRPr lang="it-IT" sz="1200">
              <a:latin typeface="+mn-lt"/>
            </a:endParaRPr>
          </a:p>
        </p:txBody>
      </p:sp>
    </p:spTree>
    <p:extLst>
      <p:ext uri="{BB962C8B-B14F-4D97-AF65-F5344CB8AC3E}">
        <p14:creationId xmlns:p14="http://schemas.microsoft.com/office/powerpoint/2010/main" val="150336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68D2E4C-46E6-754E-90B2-B3D8DD966FBF}" type="datetimeFigureOut">
              <a:rPr lang="it-IT" smtClean="0"/>
              <a:t>19/11/2020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70558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8D2E4C-46E6-754E-90B2-B3D8DD966FBF}" type="datetimeFigureOut">
              <a:rPr lang="it-IT" smtClean="0"/>
              <a:t>19/11/2020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60239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8D2E4C-46E6-754E-90B2-B3D8DD966FBF}" type="datetimeFigureOut">
              <a:rPr lang="it-IT" smtClean="0"/>
              <a:t>19/11/2020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207484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8D2E4C-46E6-754E-90B2-B3D8DD966FBF}" type="datetimeFigureOut">
              <a:rPr lang="it-IT" smtClean="0"/>
              <a:t>19/11/2020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68484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068D2E4C-46E6-754E-90B2-B3D8DD966FBF}" type="datetimeFigureOut">
              <a:rPr lang="it-IT" smtClean="0"/>
              <a:t>19/11/2020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75528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68D2E4C-46E6-754E-90B2-B3D8DD966FBF}" type="datetimeFigureOut">
              <a:rPr lang="it-IT" smtClean="0"/>
              <a:t>19/11/2020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08995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68D2E4C-46E6-754E-90B2-B3D8DD966FBF}" type="datetimeFigureOut">
              <a:rPr lang="it-IT" smtClean="0"/>
              <a:t>19/11/2020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77516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68D2E4C-46E6-754E-90B2-B3D8DD966FBF}" type="datetimeFigureOut">
              <a:rPr lang="it-IT" smtClean="0"/>
              <a:t>19/11/2020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59003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8D2E4C-46E6-754E-90B2-B3D8DD966FBF}" type="datetimeFigureOut">
              <a:rPr lang="it-IT" smtClean="0"/>
              <a:t>19/11/2020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40530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68D2E4C-46E6-754E-90B2-B3D8DD966FBF}" type="datetimeFigureOut">
              <a:rPr lang="it-IT" smtClean="0"/>
              <a:t>19/11/2020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13957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68D2E4C-46E6-754E-90B2-B3D8DD966FBF}" type="datetimeFigureOut">
              <a:rPr lang="it-IT" smtClean="0"/>
              <a:t>19/11/2020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9425A6D-4B87-754D-9D75-41BB9893AF58}" type="slidenum">
              <a:rPr lang="it-IT" smtClean="0"/>
              <a:t>‹N›</a:t>
            </a:fld>
            <a:endParaRPr lang="it-IT"/>
          </a:p>
        </p:txBody>
      </p:sp>
    </p:spTree>
    <p:extLst>
      <p:ext uri="{BB962C8B-B14F-4D97-AF65-F5344CB8AC3E}">
        <p14:creationId xmlns:p14="http://schemas.microsoft.com/office/powerpoint/2010/main" val="86320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D2E4C-46E6-754E-90B2-B3D8DD966FBF}" type="datetimeFigureOut">
              <a:rPr lang="it-IT" smtClean="0"/>
              <a:t>19/11/2020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25A6D-4B87-754D-9D75-41BB9893AF58}" type="slidenum">
              <a:rPr lang="it-IT" smtClean="0"/>
              <a:t>‹N›</a:t>
            </a:fld>
            <a:endParaRPr lang="it-IT"/>
          </a:p>
        </p:txBody>
      </p:sp>
    </p:spTree>
    <p:extLst>
      <p:ext uri="{BB962C8B-B14F-4D97-AF65-F5344CB8AC3E}">
        <p14:creationId xmlns:p14="http://schemas.microsoft.com/office/powerpoint/2010/main" val="519116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uniud.it/it/didattica/info-didattiche/piano-di-studio/attivita-formative-professionalizzanti"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754063" y="0"/>
            <a:ext cx="335211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Rettangolo 9"/>
          <p:cNvSpPr/>
          <p:nvPr/>
        </p:nvSpPr>
        <p:spPr>
          <a:xfrm>
            <a:off x="0" y="0"/>
            <a:ext cx="8302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3974123" y="0"/>
            <a:ext cx="8217877"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it-IT" b="1" dirty="0" smtClean="0">
                <a:solidFill>
                  <a:srgbClr val="FFFFFF"/>
                </a:solidFill>
                <a:latin typeface="Helvetica" panose="020B0604020202020204" pitchFamily="34" charset="0"/>
              </a:rPr>
              <a:t>Rapporto di riesame 2016/2019 - CdS </a:t>
            </a:r>
            <a:r>
              <a:rPr lang="it-IT" b="1" dirty="0">
                <a:solidFill>
                  <a:srgbClr val="FFFFFF"/>
                </a:solidFill>
                <a:latin typeface="Helvetica" panose="020B0604020202020204" pitchFamily="34" charset="0"/>
              </a:rPr>
              <a:t>in Infermieristica</a:t>
            </a:r>
          </a:p>
        </p:txBody>
      </p:sp>
      <p:sp>
        <p:nvSpPr>
          <p:cNvPr id="13" name="Rettangolo 12"/>
          <p:cNvSpPr/>
          <p:nvPr/>
        </p:nvSpPr>
        <p:spPr>
          <a:xfrm>
            <a:off x="235173" y="681040"/>
            <a:ext cx="11646306" cy="954107"/>
          </a:xfrm>
          <a:prstGeom prst="rect">
            <a:avLst/>
          </a:prstGeom>
        </p:spPr>
        <p:txBody>
          <a:bodyPr wrap="square">
            <a:spAutoFit/>
          </a:bodyPr>
          <a:lstStyle/>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p:txBody>
      </p:sp>
      <p:grpSp>
        <p:nvGrpSpPr>
          <p:cNvPr id="15" name="Gruppo 14"/>
          <p:cNvGrpSpPr/>
          <p:nvPr/>
        </p:nvGrpSpPr>
        <p:grpSpPr>
          <a:xfrm>
            <a:off x="0" y="6391544"/>
            <a:ext cx="12192000" cy="457200"/>
            <a:chOff x="0" y="6400800"/>
            <a:chExt cx="12192000" cy="457200"/>
          </a:xfrm>
        </p:grpSpPr>
        <p:sp>
          <p:nvSpPr>
            <p:cNvPr id="16" name="Rettangolo 15"/>
            <p:cNvSpPr/>
            <p:nvPr/>
          </p:nvSpPr>
          <p:spPr>
            <a:xfrm>
              <a:off x="0" y="6400800"/>
              <a:ext cx="12620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7" name="Rettangolo 16"/>
            <p:cNvSpPr/>
            <p:nvPr/>
          </p:nvSpPr>
          <p:spPr>
            <a:xfrm>
              <a:off x="3787775" y="6400800"/>
              <a:ext cx="8404225"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it-IT" dirty="0"/>
                <a:t>Dipartimento di Area Medica - DAME</a:t>
              </a:r>
            </a:p>
          </p:txBody>
        </p:sp>
        <p:pic>
          <p:nvPicPr>
            <p:cNvPr id="19" name="Immagine 18"/>
            <p:cNvPicPr>
              <a:picLocks noChangeAspect="1"/>
            </p:cNvPicPr>
            <p:nvPr/>
          </p:nvPicPr>
          <p:blipFill>
            <a:blip r:embed="rId3"/>
            <a:stretch>
              <a:fillRect/>
            </a:stretch>
          </p:blipFill>
          <p:spPr>
            <a:xfrm>
              <a:off x="400692" y="6408685"/>
              <a:ext cx="429571" cy="437994"/>
            </a:xfrm>
            <a:prstGeom prst="rect">
              <a:avLst/>
            </a:prstGeom>
          </p:spPr>
        </p:pic>
        <p:sp>
          <p:nvSpPr>
            <p:cNvPr id="20" name="Rettangolo 19"/>
            <p:cNvSpPr/>
            <p:nvPr/>
          </p:nvSpPr>
          <p:spPr>
            <a:xfrm>
              <a:off x="1262063" y="6400800"/>
              <a:ext cx="256508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1" name="Immagine 20"/>
            <p:cNvPicPr>
              <a:picLocks noChangeAspect="1"/>
            </p:cNvPicPr>
            <p:nvPr/>
          </p:nvPicPr>
          <p:blipFill>
            <a:blip r:embed="rId4"/>
            <a:stretch>
              <a:fillRect/>
            </a:stretch>
          </p:blipFill>
          <p:spPr>
            <a:xfrm>
              <a:off x="1280745" y="6408686"/>
              <a:ext cx="1069221" cy="437994"/>
            </a:xfrm>
            <a:prstGeom prst="rect">
              <a:avLst/>
            </a:prstGeom>
          </p:spPr>
        </p:pic>
      </p:grpSp>
      <p:sp>
        <p:nvSpPr>
          <p:cNvPr id="14" name="Rettangolo 13"/>
          <p:cNvSpPr/>
          <p:nvPr/>
        </p:nvSpPr>
        <p:spPr>
          <a:xfrm>
            <a:off x="816209" y="0"/>
            <a:ext cx="3289964"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200" b="1" dirty="0"/>
              <a:t>HIC SUNT FUTURA</a:t>
            </a:r>
          </a:p>
        </p:txBody>
      </p:sp>
      <p:pic>
        <p:nvPicPr>
          <p:cNvPr id="22" name="Immagine 21" descr="copertina ESTERNO.jpg"/>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l="11609" t="295"/>
          <a:stretch/>
        </p:blipFill>
        <p:spPr>
          <a:xfrm>
            <a:off x="0" y="452719"/>
            <a:ext cx="12192000" cy="5943307"/>
          </a:xfrm>
          <a:prstGeom prst="rect">
            <a:avLst/>
          </a:prstGeom>
        </p:spPr>
      </p:pic>
      <p:pic>
        <p:nvPicPr>
          <p:cNvPr id="23" name="Picture 2" descr="http://www.fondazionepertini.it/upload/universit%C3%A0%20udine%20logo.gif"/>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54769" y="892955"/>
            <a:ext cx="5100061" cy="5062834"/>
          </a:xfrm>
          <a:prstGeom prst="rect">
            <a:avLst/>
          </a:prstGeom>
          <a:noFill/>
          <a:extLst>
            <a:ext uri="{909E8E84-426E-40DD-AFC4-6F175D3DCCD1}">
              <a14:hiddenFill xmlns:a14="http://schemas.microsoft.com/office/drawing/2010/main">
                <a:solidFill>
                  <a:srgbClr val="FFFFFF"/>
                </a:solidFill>
              </a14:hiddenFill>
            </a:ext>
          </a:extLst>
        </p:spPr>
      </p:pic>
      <p:sp>
        <p:nvSpPr>
          <p:cNvPr id="18" name="CasellaDiTesto 17"/>
          <p:cNvSpPr txBox="1"/>
          <p:nvPr/>
        </p:nvSpPr>
        <p:spPr>
          <a:xfrm>
            <a:off x="754063" y="1635147"/>
            <a:ext cx="10885487" cy="4616648"/>
          </a:xfrm>
          <a:prstGeom prst="rect">
            <a:avLst/>
          </a:prstGeom>
          <a:noFill/>
        </p:spPr>
        <p:txBody>
          <a:bodyPr wrap="square" rtlCol="0">
            <a:spAutoFit/>
          </a:bodyPr>
          <a:lstStyle/>
          <a:p>
            <a:pPr algn="ctr"/>
            <a:r>
              <a:rPr lang="it-IT" sz="6600" b="1" dirty="0" smtClean="0"/>
              <a:t>RAPPORTO DI RIESAME </a:t>
            </a:r>
          </a:p>
          <a:p>
            <a:pPr algn="ctr"/>
            <a:r>
              <a:rPr lang="it-IT" sz="6600" b="1" dirty="0" smtClean="0"/>
              <a:t>A.A</a:t>
            </a:r>
            <a:r>
              <a:rPr lang="it-IT" sz="6600" b="1" dirty="0"/>
              <a:t>. </a:t>
            </a:r>
            <a:r>
              <a:rPr lang="it-IT" sz="6600" b="1" dirty="0" smtClean="0"/>
              <a:t>2016/2019</a:t>
            </a:r>
          </a:p>
          <a:p>
            <a:pPr algn="ctr"/>
            <a:r>
              <a:rPr lang="it-IT" sz="3600" i="1" dirty="0" smtClean="0"/>
              <a:t>Processi</a:t>
            </a:r>
            <a:r>
              <a:rPr lang="it-IT" sz="3600" i="1" dirty="0"/>
              <a:t>, obiettivi </a:t>
            </a:r>
            <a:r>
              <a:rPr lang="it-IT" sz="3600" i="1" dirty="0" smtClean="0"/>
              <a:t>ed </a:t>
            </a:r>
            <a:r>
              <a:rPr lang="it-IT" sz="3600" i="1" dirty="0"/>
              <a:t>azioni di qualità</a:t>
            </a:r>
          </a:p>
          <a:p>
            <a:pPr algn="ctr"/>
            <a:endParaRPr lang="it-IT" sz="6000" b="1" dirty="0"/>
          </a:p>
          <a:p>
            <a:pPr algn="ctr"/>
            <a:r>
              <a:rPr lang="it-IT" sz="6600" b="1" dirty="0"/>
              <a:t>CdS in Infermieristica</a:t>
            </a:r>
          </a:p>
        </p:txBody>
      </p:sp>
    </p:spTree>
    <p:extLst>
      <p:ext uri="{BB962C8B-B14F-4D97-AF65-F5344CB8AC3E}">
        <p14:creationId xmlns:p14="http://schemas.microsoft.com/office/powerpoint/2010/main" val="195250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754063" y="0"/>
            <a:ext cx="335211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Rettangolo 9"/>
          <p:cNvSpPr/>
          <p:nvPr/>
        </p:nvSpPr>
        <p:spPr>
          <a:xfrm>
            <a:off x="0" y="0"/>
            <a:ext cx="8302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3974123" y="0"/>
            <a:ext cx="8217877"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it-IT" b="1" dirty="0">
                <a:solidFill>
                  <a:srgbClr val="FFFFFF"/>
                </a:solidFill>
                <a:latin typeface="Helvetica" panose="020B0604020202020204" pitchFamily="34" charset="0"/>
              </a:rPr>
              <a:t>Rapporto di riesame </a:t>
            </a:r>
            <a:r>
              <a:rPr lang="it-IT" b="1" dirty="0" smtClean="0">
                <a:solidFill>
                  <a:srgbClr val="FFFFFF"/>
                </a:solidFill>
                <a:latin typeface="Helvetica" panose="020B0604020202020204" pitchFamily="34" charset="0"/>
              </a:rPr>
              <a:t>2016/2019 </a:t>
            </a:r>
            <a:r>
              <a:rPr lang="it-IT" b="1" dirty="0">
                <a:solidFill>
                  <a:srgbClr val="FFFFFF"/>
                </a:solidFill>
                <a:latin typeface="Helvetica" panose="020B0604020202020204" pitchFamily="34" charset="0"/>
              </a:rPr>
              <a:t>- CdS in Infermieristica</a:t>
            </a:r>
          </a:p>
        </p:txBody>
      </p:sp>
      <p:sp>
        <p:nvSpPr>
          <p:cNvPr id="13" name="Rettangolo 12"/>
          <p:cNvSpPr/>
          <p:nvPr/>
        </p:nvSpPr>
        <p:spPr>
          <a:xfrm>
            <a:off x="235173" y="681040"/>
            <a:ext cx="11646306" cy="954107"/>
          </a:xfrm>
          <a:prstGeom prst="rect">
            <a:avLst/>
          </a:prstGeom>
        </p:spPr>
        <p:txBody>
          <a:bodyPr wrap="square">
            <a:spAutoFit/>
          </a:bodyPr>
          <a:lstStyle/>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p:txBody>
      </p:sp>
      <p:grpSp>
        <p:nvGrpSpPr>
          <p:cNvPr id="15" name="Gruppo 14"/>
          <p:cNvGrpSpPr/>
          <p:nvPr/>
        </p:nvGrpSpPr>
        <p:grpSpPr>
          <a:xfrm>
            <a:off x="0" y="6391544"/>
            <a:ext cx="12192000" cy="457200"/>
            <a:chOff x="0" y="6400800"/>
            <a:chExt cx="12192000" cy="457200"/>
          </a:xfrm>
        </p:grpSpPr>
        <p:sp>
          <p:nvSpPr>
            <p:cNvPr id="16" name="Rettangolo 15"/>
            <p:cNvSpPr/>
            <p:nvPr/>
          </p:nvSpPr>
          <p:spPr>
            <a:xfrm>
              <a:off x="0" y="6400800"/>
              <a:ext cx="12620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7" name="Rettangolo 16"/>
            <p:cNvSpPr/>
            <p:nvPr/>
          </p:nvSpPr>
          <p:spPr>
            <a:xfrm>
              <a:off x="3787775" y="6400800"/>
              <a:ext cx="8404225"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it-IT" dirty="0"/>
                <a:t>Dipartimento di Area Medica - DAME</a:t>
              </a:r>
            </a:p>
          </p:txBody>
        </p:sp>
        <p:pic>
          <p:nvPicPr>
            <p:cNvPr id="19" name="Immagine 18"/>
            <p:cNvPicPr>
              <a:picLocks noChangeAspect="1"/>
            </p:cNvPicPr>
            <p:nvPr/>
          </p:nvPicPr>
          <p:blipFill>
            <a:blip r:embed="rId3"/>
            <a:stretch>
              <a:fillRect/>
            </a:stretch>
          </p:blipFill>
          <p:spPr>
            <a:xfrm>
              <a:off x="400692" y="6408685"/>
              <a:ext cx="429571" cy="437994"/>
            </a:xfrm>
            <a:prstGeom prst="rect">
              <a:avLst/>
            </a:prstGeom>
          </p:spPr>
        </p:pic>
        <p:sp>
          <p:nvSpPr>
            <p:cNvPr id="20" name="Rettangolo 19"/>
            <p:cNvSpPr/>
            <p:nvPr/>
          </p:nvSpPr>
          <p:spPr>
            <a:xfrm>
              <a:off x="1262063" y="6400800"/>
              <a:ext cx="256508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1" name="Immagine 20"/>
            <p:cNvPicPr>
              <a:picLocks noChangeAspect="1"/>
            </p:cNvPicPr>
            <p:nvPr/>
          </p:nvPicPr>
          <p:blipFill>
            <a:blip r:embed="rId4"/>
            <a:stretch>
              <a:fillRect/>
            </a:stretch>
          </p:blipFill>
          <p:spPr>
            <a:xfrm>
              <a:off x="1280745" y="6408686"/>
              <a:ext cx="1069221" cy="437994"/>
            </a:xfrm>
            <a:prstGeom prst="rect">
              <a:avLst/>
            </a:prstGeom>
          </p:spPr>
        </p:pic>
      </p:grpSp>
      <p:sp>
        <p:nvSpPr>
          <p:cNvPr id="14" name="Rettangolo 13"/>
          <p:cNvSpPr/>
          <p:nvPr/>
        </p:nvSpPr>
        <p:spPr>
          <a:xfrm>
            <a:off x="816209" y="0"/>
            <a:ext cx="3289964"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200" b="1" dirty="0"/>
              <a:t>HIC SUNT FUTURA</a:t>
            </a:r>
          </a:p>
        </p:txBody>
      </p:sp>
      <p:sp>
        <p:nvSpPr>
          <p:cNvPr id="3" name="CasellaDiTesto 2"/>
          <p:cNvSpPr txBox="1"/>
          <p:nvPr/>
        </p:nvSpPr>
        <p:spPr>
          <a:xfrm>
            <a:off x="9062" y="669719"/>
            <a:ext cx="1538883" cy="5699183"/>
          </a:xfrm>
          <a:prstGeom prst="rect">
            <a:avLst/>
          </a:prstGeom>
          <a:noFill/>
        </p:spPr>
        <p:txBody>
          <a:bodyPr vert="vert270" wrap="square" rtlCol="0">
            <a:spAutoFit/>
          </a:bodyPr>
          <a:lstStyle/>
          <a:p>
            <a:pPr algn="ctr"/>
            <a:r>
              <a:rPr lang="it-IT" sz="4400" b="1" dirty="0" smtClean="0"/>
              <a:t>RAPPORTO DI RIESAME 2016/19</a:t>
            </a:r>
            <a:endParaRPr lang="it-IT" sz="4400" b="1" dirty="0"/>
          </a:p>
        </p:txBody>
      </p:sp>
      <p:graphicFrame>
        <p:nvGraphicFramePr>
          <p:cNvPr id="4" name="Tabella 3"/>
          <p:cNvGraphicFramePr>
            <a:graphicFrameLocks noGrp="1"/>
          </p:cNvGraphicFramePr>
          <p:nvPr>
            <p:extLst>
              <p:ext uri="{D42A27DB-BD31-4B8C-83A1-F6EECF244321}">
                <p14:modId xmlns:p14="http://schemas.microsoft.com/office/powerpoint/2010/main" val="858280086"/>
              </p:ext>
            </p:extLst>
          </p:nvPr>
        </p:nvGraphicFramePr>
        <p:xfrm>
          <a:off x="1488175" y="646113"/>
          <a:ext cx="10703825" cy="5352044"/>
        </p:xfrm>
        <a:graphic>
          <a:graphicData uri="http://schemas.openxmlformats.org/drawingml/2006/table">
            <a:tbl>
              <a:tblPr firstRow="1" bandRow="1">
                <a:tableStyleId>{9DCAF9ED-07DC-4A11-8D7F-57B35C25682E}</a:tableStyleId>
              </a:tblPr>
              <a:tblGrid>
                <a:gridCol w="4022288">
                  <a:extLst>
                    <a:ext uri="{9D8B030D-6E8A-4147-A177-3AD203B41FA5}">
                      <a16:colId xmlns:a16="http://schemas.microsoft.com/office/drawing/2014/main" val="20000"/>
                    </a:ext>
                  </a:extLst>
                </a:gridCol>
                <a:gridCol w="6681537">
                  <a:extLst>
                    <a:ext uri="{9D8B030D-6E8A-4147-A177-3AD203B41FA5}">
                      <a16:colId xmlns:a16="http://schemas.microsoft.com/office/drawing/2014/main" val="20001"/>
                    </a:ext>
                  </a:extLst>
                </a:gridCol>
              </a:tblGrid>
              <a:tr h="359015">
                <a:tc>
                  <a:txBody>
                    <a:bodyPr/>
                    <a:lstStyle/>
                    <a:p>
                      <a:pPr algn="l"/>
                      <a:r>
                        <a:rPr lang="it-IT" sz="1800" dirty="0">
                          <a:solidFill>
                            <a:schemeClr val="bg1"/>
                          </a:solidFill>
                        </a:rPr>
                        <a:t>OBIETTIVI</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a:r>
                        <a:rPr lang="it-IT" sz="1800" dirty="0">
                          <a:solidFill>
                            <a:schemeClr val="bg1"/>
                          </a:solidFill>
                        </a:rPr>
                        <a:t>AZIONI</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12116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dirty="0" smtClean="0">
                          <a:solidFill>
                            <a:schemeClr val="tx1"/>
                          </a:solidFill>
                        </a:rPr>
                        <a:t>Descrivere le competenze dimostrate dai laureati occupati nel mercato nazionale ed internazionale ed individuare il gap rispetto alle attese</a:t>
                      </a:r>
                      <a:endParaRPr lang="it-IT" sz="1500"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lvl="0" indent="0">
                        <a:buFontTx/>
                        <a:buNone/>
                      </a:pPr>
                      <a:r>
                        <a:rPr lang="it-IT" sz="1500" dirty="0" smtClean="0">
                          <a:solidFill>
                            <a:schemeClr val="tx1"/>
                          </a:solidFill>
                        </a:rPr>
                        <a:t>Stato di avanzamento delle azioni intraprese: è stato progettato e attuato uno specifico studio di settore e una </a:t>
                      </a:r>
                      <a:r>
                        <a:rPr lang="it-IT" sz="1500" i="1" dirty="0" smtClean="0">
                          <a:solidFill>
                            <a:schemeClr val="tx1"/>
                          </a:solidFill>
                        </a:rPr>
                        <a:t>survey</a:t>
                      </a:r>
                      <a:r>
                        <a:rPr lang="it-IT" sz="1500" dirty="0" smtClean="0">
                          <a:solidFill>
                            <a:schemeClr val="tx1"/>
                          </a:solidFill>
                        </a:rPr>
                        <a:t> con la collaborazione degli studenti per ottenere informazioni sul gap tra competenze dimostrate e attese nei diversi setting assistenziali (locali, regionali e sovranazionali) dei neolaureati. </a:t>
                      </a:r>
                    </a:p>
                    <a:p>
                      <a:pPr marL="0" lvl="0" indent="0">
                        <a:buFontTx/>
                        <a:buNone/>
                      </a:pPr>
                      <a:r>
                        <a:rPr lang="it-IT" sz="1500" dirty="0" smtClean="0">
                          <a:solidFill>
                            <a:schemeClr val="tx1"/>
                          </a:solidFill>
                        </a:rPr>
                        <a:t>Livello di raggiungimento dell’obiettivo: </a:t>
                      </a:r>
                      <a:r>
                        <a:rPr lang="it-IT" sz="1500" b="1" dirty="0" smtClean="0">
                          <a:solidFill>
                            <a:schemeClr val="tx1"/>
                          </a:solidFill>
                        </a:rPr>
                        <a:t>completo</a:t>
                      </a:r>
                      <a:r>
                        <a:rPr lang="it-IT" sz="1500" dirty="0" smtClean="0">
                          <a:solidFill>
                            <a:schemeClr val="tx1"/>
                          </a:solidFill>
                        </a:rPr>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1"/>
                  </a:ext>
                </a:extLst>
              </a:tr>
              <a:tr h="841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dirty="0" smtClean="0">
                          <a:solidFill>
                            <a:schemeClr val="tx1"/>
                          </a:solidFill>
                        </a:rPr>
                        <a:t>Individuare e disegnare il Diploma Supplement</a:t>
                      </a:r>
                      <a:endParaRPr lang="it-IT" sz="1500"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lvl="0"/>
                      <a:r>
                        <a:rPr lang="it-IT" sz="1500" dirty="0" smtClean="0"/>
                        <a:t>Stato di avanzamento delle azioni intraprese: il </a:t>
                      </a:r>
                      <a:r>
                        <a:rPr lang="it-IT" sz="1500" i="1" dirty="0" smtClean="0"/>
                        <a:t>Diploma Supplement </a:t>
                      </a:r>
                      <a:r>
                        <a:rPr lang="it-IT" sz="1500" dirty="0" smtClean="0"/>
                        <a:t>è stato disegnato e implementato.</a:t>
                      </a:r>
                    </a:p>
                    <a:p>
                      <a:pPr lvl="0"/>
                      <a:r>
                        <a:rPr lang="it-IT" sz="1500" dirty="0" smtClean="0"/>
                        <a:t>Livello di raggiungimento dell’obiettivo: </a:t>
                      </a:r>
                      <a:r>
                        <a:rPr lang="it-IT" sz="1500" b="1" dirty="0" smtClean="0"/>
                        <a:t>completo</a:t>
                      </a:r>
                      <a:r>
                        <a:rPr lang="it-IT" sz="1500" dirty="0" smtClean="0"/>
                        <a:t>.</a:t>
                      </a:r>
                      <a:endParaRPr lang="it-IT" sz="1500"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2"/>
                  </a:ext>
                </a:extLst>
              </a:tr>
              <a:tr h="1446859">
                <a:tc>
                  <a:txBody>
                    <a:bodyPr/>
                    <a:lstStyle/>
                    <a:p>
                      <a:pPr algn="just"/>
                      <a:r>
                        <a:rPr lang="it-IT" sz="1500" b="1" dirty="0" smtClean="0"/>
                        <a:t>Migliorare il sistema di valutazione dei risultati di apprendimento attesi</a:t>
                      </a:r>
                      <a:endParaRPr lang="it-IT" sz="1500"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lvl="0" indent="0">
                        <a:buFontTx/>
                        <a:buNone/>
                      </a:pPr>
                      <a:r>
                        <a:rPr lang="it-IT" sz="1500" dirty="0" smtClean="0"/>
                        <a:t>Stato di avanzamento delle azioni intraprese: sono state mappate le modalità di valutazione utilizzate dai Docenti, individuate le criticità anche alla luce delle indicazioni della CPDS, realizzate azioni di miglioramento a livello di</a:t>
                      </a:r>
                      <a:r>
                        <a:rPr lang="it-IT" sz="1500" baseline="0" dirty="0" smtClean="0"/>
                        <a:t> </a:t>
                      </a:r>
                      <a:r>
                        <a:rPr lang="it-IT" sz="1500" dirty="0" smtClean="0"/>
                        <a:t>Modulo / Insegnamento e di gruppi Docenti; sono state inoltre sperimentate nuove modalità valutative in almeno due Insegnamenti. </a:t>
                      </a:r>
                    </a:p>
                    <a:p>
                      <a:pPr marL="0" lvl="0" indent="0">
                        <a:buFontTx/>
                        <a:buNone/>
                      </a:pPr>
                      <a:r>
                        <a:rPr lang="it-IT" sz="1500" dirty="0" smtClean="0"/>
                        <a:t>Livello di raggiungimento dell’obiettivo: </a:t>
                      </a:r>
                      <a:r>
                        <a:rPr lang="it-IT" sz="1500" b="1" dirty="0" smtClean="0"/>
                        <a:t>completo</a:t>
                      </a:r>
                      <a:r>
                        <a:rPr lang="it-IT" sz="1500" dirty="0" smtClean="0"/>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3"/>
                  </a:ext>
                </a:extLst>
              </a:tr>
              <a:tr h="1446859">
                <a:tc>
                  <a:txBody>
                    <a:bodyPr/>
                    <a:lstStyle/>
                    <a:p>
                      <a:pPr algn="just"/>
                      <a:r>
                        <a:rPr lang="it-IT" sz="1500" b="1" dirty="0" smtClean="0"/>
                        <a:t>Sviluppare un modello per l’acquisizione delle competenze mediante una partnership strategica tra sistemi informativi e sanitari a livello internazionale per favorire la mobilità Docenti, studenti e tutor</a:t>
                      </a:r>
                      <a:endParaRPr lang="it-IT" sz="1500"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lvl="0" indent="0">
                        <a:buFontTx/>
                        <a:buNone/>
                      </a:pPr>
                      <a:r>
                        <a:rPr lang="it-IT" sz="1500" dirty="0" smtClean="0"/>
                        <a:t>Stato di avanzamento delle azioni intraprese: sono stati sviluppati e approvati progetti a livello internazionale per favorire la mobilità di Docenti, Studenti e Tutor. Si segnala a tal fine in particolare i progetti: iCONNECT, PROCARE, EDEN.</a:t>
                      </a:r>
                    </a:p>
                    <a:p>
                      <a:pPr marL="0" lvl="0" indent="0">
                        <a:buFontTx/>
                        <a:buNone/>
                      </a:pPr>
                      <a:r>
                        <a:rPr lang="it-IT" sz="1500" dirty="0" smtClean="0"/>
                        <a:t>Livello di raggiungimento dell’obiettivo: </a:t>
                      </a:r>
                      <a:r>
                        <a:rPr lang="it-IT" sz="1500" b="1" dirty="0" smtClean="0"/>
                        <a:t>completo</a:t>
                      </a:r>
                      <a:r>
                        <a:rPr lang="it-IT" sz="1500" dirty="0" smtClean="0"/>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19070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754063" y="0"/>
            <a:ext cx="335211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Rettangolo 9"/>
          <p:cNvSpPr/>
          <p:nvPr/>
        </p:nvSpPr>
        <p:spPr>
          <a:xfrm>
            <a:off x="0" y="0"/>
            <a:ext cx="8302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Rettangolo 10"/>
          <p:cNvSpPr/>
          <p:nvPr/>
        </p:nvSpPr>
        <p:spPr>
          <a:xfrm>
            <a:off x="3974123" y="0"/>
            <a:ext cx="8217877"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it-IT" b="1" dirty="0">
                <a:solidFill>
                  <a:srgbClr val="FFFFFF"/>
                </a:solidFill>
                <a:latin typeface="Helvetica" panose="020B0604020202020204" pitchFamily="34" charset="0"/>
              </a:rPr>
              <a:t>Rapporto di riesame </a:t>
            </a:r>
            <a:r>
              <a:rPr lang="it-IT" b="1" dirty="0" smtClean="0">
                <a:solidFill>
                  <a:srgbClr val="FFFFFF"/>
                </a:solidFill>
                <a:latin typeface="Helvetica" panose="020B0604020202020204" pitchFamily="34" charset="0"/>
              </a:rPr>
              <a:t>2016/2019 </a:t>
            </a:r>
            <a:r>
              <a:rPr lang="it-IT" b="1" dirty="0">
                <a:solidFill>
                  <a:srgbClr val="FFFFFF"/>
                </a:solidFill>
                <a:latin typeface="Helvetica" panose="020B0604020202020204" pitchFamily="34" charset="0"/>
              </a:rPr>
              <a:t>- CdS in Infermieristica</a:t>
            </a:r>
          </a:p>
        </p:txBody>
      </p:sp>
      <p:sp>
        <p:nvSpPr>
          <p:cNvPr id="13" name="Rettangolo 12"/>
          <p:cNvSpPr/>
          <p:nvPr/>
        </p:nvSpPr>
        <p:spPr>
          <a:xfrm>
            <a:off x="235173" y="681040"/>
            <a:ext cx="11646306" cy="954107"/>
          </a:xfrm>
          <a:prstGeom prst="rect">
            <a:avLst/>
          </a:prstGeom>
        </p:spPr>
        <p:txBody>
          <a:bodyPr wrap="square">
            <a:spAutoFit/>
          </a:bodyPr>
          <a:lstStyle/>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a:p>
            <a:endParaRPr lang="it-IT" sz="2800" b="1" dirty="0">
              <a:solidFill>
                <a:srgbClr val="3078C0"/>
              </a:solidFill>
              <a:latin typeface="Tahoma" panose="020B0604030504040204" pitchFamily="34" charset="0"/>
              <a:ea typeface="Tahoma" panose="020B0604030504040204" pitchFamily="34" charset="0"/>
              <a:cs typeface="Tahoma" panose="020B0604030504040204" pitchFamily="34" charset="0"/>
            </a:endParaRPr>
          </a:p>
        </p:txBody>
      </p:sp>
      <p:grpSp>
        <p:nvGrpSpPr>
          <p:cNvPr id="15" name="Gruppo 14"/>
          <p:cNvGrpSpPr/>
          <p:nvPr/>
        </p:nvGrpSpPr>
        <p:grpSpPr>
          <a:xfrm>
            <a:off x="0" y="6391544"/>
            <a:ext cx="12192000" cy="457200"/>
            <a:chOff x="0" y="6400800"/>
            <a:chExt cx="12192000" cy="457200"/>
          </a:xfrm>
        </p:grpSpPr>
        <p:sp>
          <p:nvSpPr>
            <p:cNvPr id="16" name="Rettangolo 15"/>
            <p:cNvSpPr/>
            <p:nvPr/>
          </p:nvSpPr>
          <p:spPr>
            <a:xfrm>
              <a:off x="0" y="6400800"/>
              <a:ext cx="1262063" cy="457200"/>
            </a:xfrm>
            <a:prstGeom prst="rect">
              <a:avLst/>
            </a:prstGeom>
            <a:solidFill>
              <a:srgbClr val="51250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7" name="Rettangolo 16"/>
            <p:cNvSpPr/>
            <p:nvPr/>
          </p:nvSpPr>
          <p:spPr>
            <a:xfrm>
              <a:off x="3787775" y="6400800"/>
              <a:ext cx="8404225" cy="457200"/>
            </a:xfrm>
            <a:prstGeom prst="rect">
              <a:avLst/>
            </a:prstGeom>
            <a:solidFill>
              <a:srgbClr val="7698B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it-IT" dirty="0"/>
                <a:t>Dipartimento di Area Medica - DAME</a:t>
              </a:r>
            </a:p>
          </p:txBody>
        </p:sp>
        <p:pic>
          <p:nvPicPr>
            <p:cNvPr id="19" name="Immagine 18"/>
            <p:cNvPicPr>
              <a:picLocks noChangeAspect="1"/>
            </p:cNvPicPr>
            <p:nvPr/>
          </p:nvPicPr>
          <p:blipFill>
            <a:blip r:embed="rId3"/>
            <a:stretch>
              <a:fillRect/>
            </a:stretch>
          </p:blipFill>
          <p:spPr>
            <a:xfrm>
              <a:off x="400692" y="6408685"/>
              <a:ext cx="429571" cy="437994"/>
            </a:xfrm>
            <a:prstGeom prst="rect">
              <a:avLst/>
            </a:prstGeom>
          </p:spPr>
        </p:pic>
        <p:sp>
          <p:nvSpPr>
            <p:cNvPr id="20" name="Rettangolo 19"/>
            <p:cNvSpPr/>
            <p:nvPr/>
          </p:nvSpPr>
          <p:spPr>
            <a:xfrm>
              <a:off x="1262063" y="6400800"/>
              <a:ext cx="256508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21" name="Immagine 20"/>
            <p:cNvPicPr>
              <a:picLocks noChangeAspect="1"/>
            </p:cNvPicPr>
            <p:nvPr/>
          </p:nvPicPr>
          <p:blipFill>
            <a:blip r:embed="rId4"/>
            <a:stretch>
              <a:fillRect/>
            </a:stretch>
          </p:blipFill>
          <p:spPr>
            <a:xfrm>
              <a:off x="1280745" y="6408686"/>
              <a:ext cx="1069221" cy="437994"/>
            </a:xfrm>
            <a:prstGeom prst="rect">
              <a:avLst/>
            </a:prstGeom>
          </p:spPr>
        </p:pic>
      </p:grpSp>
      <p:sp>
        <p:nvSpPr>
          <p:cNvPr id="14" name="Rettangolo 13"/>
          <p:cNvSpPr/>
          <p:nvPr/>
        </p:nvSpPr>
        <p:spPr>
          <a:xfrm>
            <a:off x="816209" y="0"/>
            <a:ext cx="3289964"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200" b="1" dirty="0"/>
              <a:t>HIC SUNT FUTURA</a:t>
            </a:r>
          </a:p>
        </p:txBody>
      </p:sp>
      <p:sp>
        <p:nvSpPr>
          <p:cNvPr id="3" name="CasellaDiTesto 2"/>
          <p:cNvSpPr txBox="1"/>
          <p:nvPr/>
        </p:nvSpPr>
        <p:spPr>
          <a:xfrm>
            <a:off x="9062" y="669719"/>
            <a:ext cx="1538883" cy="5699183"/>
          </a:xfrm>
          <a:prstGeom prst="rect">
            <a:avLst/>
          </a:prstGeom>
          <a:noFill/>
        </p:spPr>
        <p:txBody>
          <a:bodyPr vert="vert270" wrap="square" rtlCol="0">
            <a:spAutoFit/>
          </a:bodyPr>
          <a:lstStyle/>
          <a:p>
            <a:pPr algn="ctr"/>
            <a:r>
              <a:rPr lang="it-IT" sz="4400" b="1" dirty="0" smtClean="0"/>
              <a:t>RAPPORTO DI RIESAME 2016/19</a:t>
            </a:r>
            <a:endParaRPr lang="it-IT" sz="4400" b="1" dirty="0"/>
          </a:p>
        </p:txBody>
      </p:sp>
      <p:graphicFrame>
        <p:nvGraphicFramePr>
          <p:cNvPr id="4" name="Tabella 3"/>
          <p:cNvGraphicFramePr>
            <a:graphicFrameLocks noGrp="1"/>
          </p:cNvGraphicFramePr>
          <p:nvPr>
            <p:extLst>
              <p:ext uri="{D42A27DB-BD31-4B8C-83A1-F6EECF244321}">
                <p14:modId xmlns:p14="http://schemas.microsoft.com/office/powerpoint/2010/main" val="4201338688"/>
              </p:ext>
            </p:extLst>
          </p:nvPr>
        </p:nvGraphicFramePr>
        <p:xfrm>
          <a:off x="1488175" y="468831"/>
          <a:ext cx="10703825" cy="5897880"/>
        </p:xfrm>
        <a:graphic>
          <a:graphicData uri="http://schemas.openxmlformats.org/drawingml/2006/table">
            <a:tbl>
              <a:tblPr firstRow="1" bandRow="1">
                <a:tableStyleId>{9DCAF9ED-07DC-4A11-8D7F-57B35C25682E}</a:tableStyleId>
              </a:tblPr>
              <a:tblGrid>
                <a:gridCol w="4022288">
                  <a:extLst>
                    <a:ext uri="{9D8B030D-6E8A-4147-A177-3AD203B41FA5}">
                      <a16:colId xmlns:a16="http://schemas.microsoft.com/office/drawing/2014/main" val="20000"/>
                    </a:ext>
                  </a:extLst>
                </a:gridCol>
                <a:gridCol w="6681537">
                  <a:extLst>
                    <a:ext uri="{9D8B030D-6E8A-4147-A177-3AD203B41FA5}">
                      <a16:colId xmlns:a16="http://schemas.microsoft.com/office/drawing/2014/main" val="20001"/>
                    </a:ext>
                  </a:extLst>
                </a:gridCol>
              </a:tblGrid>
              <a:tr h="359015">
                <a:tc>
                  <a:txBody>
                    <a:bodyPr/>
                    <a:lstStyle/>
                    <a:p>
                      <a:pPr algn="l"/>
                      <a:r>
                        <a:rPr lang="it-IT" sz="1800" dirty="0">
                          <a:solidFill>
                            <a:schemeClr val="bg1"/>
                          </a:solidFill>
                        </a:rPr>
                        <a:t>OBIETTIVI</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a:r>
                        <a:rPr lang="it-IT" sz="1800" dirty="0">
                          <a:solidFill>
                            <a:schemeClr val="bg1"/>
                          </a:solidFill>
                        </a:rPr>
                        <a:t>AZIONI</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12116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dirty="0" smtClean="0"/>
                        <a:t>Verificare l’effetto della Direttiva Europea sui turni (Legge 30 ottobre 2014, n. 161, art. 14) sul tempo di apprendimento clinico e sulle attività seminariali, di laboratorio, di briefing – debriefing offerti durante la presenza degli studenti nei contesti clinici</a:t>
                      </a:r>
                      <a:endParaRPr lang="it-IT" sz="1500"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lvl="0" indent="0">
                        <a:buFontTx/>
                        <a:buNone/>
                      </a:pPr>
                      <a:r>
                        <a:rPr lang="it-IT" sz="1500" dirty="0" smtClean="0">
                          <a:solidFill>
                            <a:schemeClr val="tx1"/>
                          </a:solidFill>
                        </a:rPr>
                        <a:t>Stato di avanzamento delle azioni intraprese: è stata monitorizzata la proporzione degli studenti che eludeva la raccomandazione della Direttiva Europea; sono state integrate specifiche raccomandazioni nelle Linee Guida dei tirocini (</a:t>
                      </a:r>
                      <a:r>
                        <a:rPr lang="it-IT" sz="1500" dirty="0" smtClean="0">
                          <a:solidFill>
                            <a:schemeClr val="tx1"/>
                          </a:solidFill>
                          <a:hlinkClick r:id="rId5"/>
                        </a:rPr>
                        <a:t>https://www.uniud.it/it/didattica/info-didattiche/piano-di-studio/attivita-formative-professionalizzanti</a:t>
                      </a:r>
                      <a:r>
                        <a:rPr lang="it-IT" sz="1500" dirty="0" smtClean="0">
                          <a:solidFill>
                            <a:schemeClr val="tx1"/>
                          </a:solidFill>
                        </a:rPr>
                        <a:t>)</a:t>
                      </a:r>
                      <a:r>
                        <a:rPr lang="it-IT" sz="1500" baseline="0" dirty="0" smtClean="0">
                          <a:solidFill>
                            <a:schemeClr val="tx1"/>
                          </a:solidFill>
                        </a:rPr>
                        <a:t> </a:t>
                      </a:r>
                      <a:r>
                        <a:rPr lang="it-IT" sz="1500" dirty="0" smtClean="0">
                          <a:solidFill>
                            <a:schemeClr val="tx1"/>
                          </a:solidFill>
                        </a:rPr>
                        <a:t>e identificate strategie di progettazione della didattica frontale e tutoriale al fine di assicurare agli studenti il rispetto della raccomandazione.</a:t>
                      </a:r>
                    </a:p>
                    <a:p>
                      <a:pPr marL="0" lvl="0" indent="0">
                        <a:buFontTx/>
                        <a:buNone/>
                      </a:pPr>
                      <a:r>
                        <a:rPr lang="it-IT" sz="1500" dirty="0" smtClean="0">
                          <a:solidFill>
                            <a:schemeClr val="tx1"/>
                          </a:solidFill>
                        </a:rPr>
                        <a:t>Livello di raggiungimento dell’obiettivo: </a:t>
                      </a:r>
                      <a:r>
                        <a:rPr lang="it-IT" sz="1500" b="1" dirty="0" smtClean="0">
                          <a:solidFill>
                            <a:schemeClr val="tx1"/>
                          </a:solidFill>
                        </a:rPr>
                        <a:t>completo</a:t>
                      </a:r>
                      <a:r>
                        <a:rPr lang="it-IT" sz="1500" dirty="0" smtClean="0">
                          <a:solidFill>
                            <a:schemeClr val="tx1"/>
                          </a:solidFill>
                        </a:rPr>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1"/>
                  </a:ext>
                </a:extLst>
              </a:tr>
              <a:tr h="841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500" b="1" dirty="0" smtClean="0"/>
                        <a:t>Semplificare i processi di controllo, informatizzando la presenza degli studenti in tirocinio e il loro affiancamento ai Tutor di Tirocinio; implementare la gestione elettronica della tracciabilità della presenza degli studenti in tirocinio nell’intera rete formativa del tirocinio</a:t>
                      </a:r>
                      <a:endParaRPr lang="it-IT" sz="1500"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lvl="0"/>
                      <a:r>
                        <a:rPr lang="it-IT" sz="1500" dirty="0" smtClean="0"/>
                        <a:t>Stato di avanzamento delle azioni intraprese: è stato completato il processo di attivazione della rilevazione sistematica tramite “badge” della presenza degli studenti in tirocinio. Tale processo deve essere completato per la sede di Pn. Per le importanti trasformazioni nel Sistema Sanitario Regionale non è stato possibile integrare il sistema di rilevazione “presenze” con il sistema di valorizzazione economica/ECM dei Tutor di Tirocinio.</a:t>
                      </a:r>
                    </a:p>
                    <a:p>
                      <a:pPr lvl="0"/>
                      <a:r>
                        <a:rPr lang="it-IT" sz="1500" dirty="0" smtClean="0"/>
                        <a:t>Livello di raggiungimento dell’obiettivo: </a:t>
                      </a:r>
                      <a:r>
                        <a:rPr lang="it-IT" sz="1500" b="1" dirty="0" smtClean="0"/>
                        <a:t>incompleto</a:t>
                      </a:r>
                      <a:r>
                        <a:rPr lang="it-IT" sz="1500" dirty="0" smtClean="0"/>
                        <a:t>. E’ necessaria un’azione di presa in carico della problematica per portarla a suo completo raggiungimento.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2"/>
                  </a:ext>
                </a:extLst>
              </a:tr>
              <a:tr h="1446859">
                <a:tc>
                  <a:txBody>
                    <a:bodyPr/>
                    <a:lstStyle/>
                    <a:p>
                      <a:pPr algn="just"/>
                      <a:r>
                        <a:rPr lang="it-IT" sz="1500" b="1" dirty="0" smtClean="0"/>
                        <a:t>Attivare un processo di revisione dell’ordinamento didattico per allinearlo all’evoluzione dei bisogni dei pazienti, dei servizi e della professione in grado di riflettere i trend emergenti a livello nazionale ed Europeo</a:t>
                      </a:r>
                      <a:endParaRPr lang="it-IT" sz="1500" b="1" dirty="0"/>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marL="0" lvl="0" indent="0">
                        <a:buFontTx/>
                        <a:buNone/>
                      </a:pPr>
                      <a:r>
                        <a:rPr lang="it-IT" sz="1500" dirty="0" smtClean="0"/>
                        <a:t>Stato di avanzamento delle azioni intraprese: è stata attivata una Commissione Didattica ad hoc che ha analizzato gli esiti dello Studio di Settore e sviluppato interventi di miglioramento per incrementare l’appropriatezza dei programmi, la miglior distribuzione dei carichi di apprendimento e della loro sequenzialità. Tali dati sono stati valutati anche dalla CAQ e dal Consiglio di Corso che hanno approvato i cambiamenti richiesti a livello di B2 e di scheda SUA. </a:t>
                      </a:r>
                    </a:p>
                    <a:p>
                      <a:pPr marL="0" lvl="0" indent="0">
                        <a:buFontTx/>
                        <a:buNone/>
                      </a:pPr>
                      <a:r>
                        <a:rPr lang="it-IT" sz="1500" dirty="0" smtClean="0"/>
                        <a:t>Livello di raggiungimento dell’obiettivo: </a:t>
                      </a:r>
                      <a:r>
                        <a:rPr lang="it-IT" sz="1500" b="1" dirty="0" smtClean="0"/>
                        <a:t>completo</a:t>
                      </a:r>
                      <a:r>
                        <a:rPr lang="it-IT" sz="1500" dirty="0" smtClean="0"/>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16452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TotalTime>
  <Words>696</Words>
  <Application>Microsoft Office PowerPoint</Application>
  <PresentationFormat>Widescreen</PresentationFormat>
  <Paragraphs>44</Paragraphs>
  <Slides>3</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vt:i4>
      </vt:variant>
    </vt:vector>
  </HeadingPairs>
  <TitlesOfParts>
    <vt:vector size="9" baseType="lpstr">
      <vt:lpstr>Arial</vt:lpstr>
      <vt:lpstr>Calibri</vt:lpstr>
      <vt:lpstr>Calibri Light</vt:lpstr>
      <vt:lpstr>Helvetica</vt:lpstr>
      <vt:lpstr>Tahoma</vt:lpstr>
      <vt:lpstr>Tema di Office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Elisa Mattiussi</dc:creator>
  <cp:lastModifiedBy>Rita Calligaro</cp:lastModifiedBy>
  <cp:revision>78</cp:revision>
  <cp:lastPrinted>2016-11-03T10:05:00Z</cp:lastPrinted>
  <dcterms:created xsi:type="dcterms:W3CDTF">2016-11-02T07:43:30Z</dcterms:created>
  <dcterms:modified xsi:type="dcterms:W3CDTF">2020-11-19T15:24:17Z</dcterms:modified>
</cp:coreProperties>
</file>