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</p:sldMasterIdLst>
  <p:notesMasterIdLst>
    <p:notesMasterId r:id="rId9"/>
  </p:notesMasterIdLst>
  <p:handoutMasterIdLst>
    <p:handoutMasterId r:id="rId10"/>
  </p:handoutMasterIdLst>
  <p:sldIdLst>
    <p:sldId id="355" r:id="rId4"/>
    <p:sldId id="523" r:id="rId5"/>
    <p:sldId id="530" r:id="rId6"/>
    <p:sldId id="528" r:id="rId7"/>
    <p:sldId id="529" r:id="rId8"/>
  </p:sldIdLst>
  <p:sldSz cx="9144000" cy="6858000" type="screen4x3"/>
  <p:notesSz cx="9928225" cy="67976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8102FE-B3A3-40E2-AF0D-1777CEB052C6}">
          <p14:sldIdLst>
            <p14:sldId id="355"/>
            <p14:sldId id="523"/>
            <p14:sldId id="530"/>
            <p14:sldId id="528"/>
            <p14:sldId id="529"/>
          </p14:sldIdLst>
        </p14:section>
        <p14:section name="Sezione senza titolo" id="{CA6010E0-7CEF-4B98-94BC-3E94F1C1B5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o.VOLPONI" initials="M" lastIdx="1" clrIdx="0">
    <p:extLst>
      <p:ext uri="{19B8F6BF-5375-455C-9EA6-DF929625EA0E}">
        <p15:presenceInfo xmlns:p15="http://schemas.microsoft.com/office/powerpoint/2012/main" userId="S-1-5-21-3132366327-2112744668-2270060153-12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28B"/>
    <a:srgbClr val="FFB78B"/>
    <a:srgbClr val="FF6609"/>
    <a:srgbClr val="A7BFC5"/>
    <a:srgbClr val="FFE597"/>
    <a:srgbClr val="2E74B5"/>
    <a:srgbClr val="70AD47"/>
    <a:srgbClr val="A9D18E"/>
    <a:srgbClr val="5B9BD5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83613" autoAdjust="0"/>
  </p:normalViewPr>
  <p:slideViewPr>
    <p:cSldViewPr>
      <p:cViewPr varScale="1">
        <p:scale>
          <a:sx n="116" d="100"/>
          <a:sy n="116" d="100"/>
        </p:scale>
        <p:origin x="1218" y="9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>
      <p:cViewPr varScale="1">
        <p:scale>
          <a:sx n="76" d="100"/>
          <a:sy n="76" d="100"/>
        </p:scale>
        <p:origin x="-3270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03T10:35:12.04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2BA1-1CA0-4D85-9848-B4246878E901}" type="datetimeFigureOut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34728-7579-4402-96DA-CC9680E6B5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66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643C390-9870-4496-8E8D-07E6BA35FF4E}" type="datetimeFigureOut">
              <a:rPr lang="it-IT"/>
              <a:pPr>
                <a:defRPr/>
              </a:pPr>
              <a:t>08/04/2016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F3E1E78C-5651-4A9F-845F-8BD4BEBA64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962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B6F57221-99CB-4384-A750-84E153AB2D5F}" type="slidenum">
              <a:rPr lang="it-IT">
                <a:latin typeface="Calibri" pitchFamily="34" charset="0"/>
              </a:rPr>
              <a:pPr eaLnBrk="1" hangingPunct="1"/>
              <a:t>1</a:t>
            </a:fld>
            <a:endParaRPr lang="it-IT" dirty="0">
              <a:latin typeface="Calibr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97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1C5F-2D8F-4C36-BBE4-644A2C46653C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CB724-9567-4009-80DB-6AD3A9278A1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5245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53F22-89E0-4F03-A8A1-3154F16AA591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09BF-BFF4-427F-97DF-EA3282B4D19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481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DBC4C-81AA-4C51-A4A4-FD3C5D747753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1FBFA-2990-4436-BA65-1AFBBB3D65F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726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D480-E8F9-4C31-8DE1-915523878DBE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49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8105-BDF6-4C02-8F03-4D6DDB9FAF84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00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64E2-8DB1-4C84-A82D-FC3B200C7BC7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80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AF31-5760-46E9-BCB4-409B157B2B4F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468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C521-B381-4DB9-BE7D-3153D47AE9E2}" type="datetime1">
              <a:rPr lang="it-IT" smtClean="0"/>
              <a:t>08/04/2016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96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CD07-B2A8-4BB7-879A-D8F8405F3900}" type="datetime1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462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D5D1-430B-4F81-AB9F-E8E58F90A436}" type="datetime1">
              <a:rPr lang="it-IT" smtClean="0"/>
              <a:t>08/04/2016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12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EF4-4E99-46D7-BC46-C166967F4BCA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DDA-9D04-4374-8B0F-9D065712F079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D64AF-3F6A-4D8C-ACDF-8A4CE40277F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47851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0828-6608-4F8F-9165-B5022B26F5FD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619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C18C3-F982-4F00-BCCF-2EB78C496ED6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64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DD85-DAE3-4E18-9987-334BD3B0D5DB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828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F01E-C5CD-4729-8B99-138999E677F0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31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57F6C-F3D1-4033-89CE-042A1F406016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837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2844A-1BD8-4F6E-808E-01E6021F16DC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929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3F2BF-D6CA-4DA7-8EDB-F878E165166E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723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34BC-1CBB-4511-B6F9-624D6ABCBC54}" type="datetime1">
              <a:rPr lang="it-IT" smtClean="0"/>
              <a:t>08/04/2016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48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AAFF-B8AD-4836-AD31-7B3F648988FC}" type="datetime1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669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9D13-3A46-4362-9BE4-28D6AA6D62B6}" type="datetime1">
              <a:rPr lang="it-IT" smtClean="0"/>
              <a:t>08/04/2016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34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9CE7-418A-4B58-841A-08FF78D5163E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9EC60-9264-44F0-87C3-9546B28C10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46917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390D-FAA1-414C-8F3A-31A391237F36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81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1632-B992-40D7-8CD0-F1ACC61185F4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426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21D60-9780-4963-B26C-DFE377D8B38A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801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1A03-F622-42C7-96C4-FFAEB12D096A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55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3571-F0DB-4814-8422-ACC0F5F0ADDD}" type="datetime1">
              <a:rPr lang="it-IT" smtClean="0"/>
              <a:t>08/04/2016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47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F126-D625-454E-8893-B442991FAEF0}" type="datetime1">
              <a:rPr lang="it-IT" smtClean="0"/>
              <a:t>08/04/2016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42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15AE-518E-4CCE-A0A3-10E98D707E0B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A2957-BB32-4019-8A1E-CBEF413E30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6C3A0-BFFF-44BD-905B-F4886DFE8F27}" type="datetime1">
              <a:rPr lang="it-IT" smtClean="0"/>
              <a:t>08/04/2016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2F0E-80C7-456B-9089-51C58E023FD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0924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2F9B-8121-4471-BE06-F3E34EA074A2}" type="datetime1">
              <a:rPr lang="it-IT" smtClean="0"/>
              <a:t>08/04/2016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882F-9708-4EEA-A8E0-3EF17060B8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8678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A1FA9-4219-48A4-8559-67AD5343566D}" type="datetime1">
              <a:rPr lang="it-IT" smtClean="0"/>
              <a:t>08/04/2016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5B41-9D4C-4ABE-A6D2-BA6BB9B6C71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092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FD0B-4F66-4988-BFC7-75AF9D44453B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8179-91CB-492E-A044-D00947E556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7702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7451B-B0E1-423A-A6FD-355AEBD0D780}" type="datetime1">
              <a:rPr lang="it-IT" smtClean="0"/>
              <a:t>08/04/2016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2828-5C27-4D7F-9795-E3510FA29FA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61708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34CA9F57-5073-40A4-891C-96E6BE736EC4}" type="datetime1">
              <a:rPr lang="it-IT" smtClean="0"/>
              <a:t>08/04/2016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r>
              <a:rPr lang="it-IT" smtClean="0"/>
              <a:t>1/39 | ARES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2" charset="-128"/>
              </a:defRPr>
            </a:lvl1pPr>
          </a:lstStyle>
          <a:p>
            <a:pPr>
              <a:defRPr/>
            </a:pPr>
            <a:fld id="{BFA37DD2-AC54-4717-A09C-5ECD3932BA0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DDC89-6C90-409E-8502-0A5C0A29713C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06925-5E17-46B8-96DA-B177EFC8A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91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3D5-0355-4503-A2A4-A76743F34B4E}" type="datetime1">
              <a:rPr lang="it-IT" smtClean="0"/>
              <a:t>08/04/2016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1/39 | ARES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2CE-27C7-48EB-8568-4C518EB9B0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43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pertina ESTER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295"/>
          <a:stretch/>
        </p:blipFill>
        <p:spPr>
          <a:xfrm>
            <a:off x="5327" y="620688"/>
            <a:ext cx="9138673" cy="6309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2421" y="764704"/>
            <a:ext cx="89715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6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it-IT" sz="16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it-IT" sz="3200" b="1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it-I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it-IT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 di supporto alla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compilazione della Scheda Unica Annuale dei Corsi di studio</a:t>
            </a:r>
          </a:p>
          <a:p>
            <a:pPr algn="ctr"/>
            <a:r>
              <a:rPr lang="it-IT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(SUA-</a:t>
            </a:r>
            <a:r>
              <a:rPr lang="it-IT" sz="36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it-IT" sz="3600" b="1" u="sng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6504438"/>
            <a:ext cx="3337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 Pianificazione e controllo direzionale (APIC)</a:t>
            </a:r>
            <a:endParaRPr lang="it-IT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06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2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67544" y="764704"/>
            <a:ext cx="845138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dati che l’Area Pianificazione e controllo direzionale (APIC) elabora a supporto dell’assicurazione della qualità dell’Ateneo, sono relativi ai seguenti «ambiti»: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5C8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 Unica Annuale dei corsi di studio (SUA-</a:t>
            </a:r>
            <a:r>
              <a:rPr lang="it-IT" b="1" dirty="0" err="1" smtClean="0">
                <a:solidFill>
                  <a:srgbClr val="5C8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b="1" dirty="0" smtClean="0">
                <a:solidFill>
                  <a:srgbClr val="5C82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Riesame annuale;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Azioni di orientamento e tutorato.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Connettore 4 4"/>
          <p:cNvCxnSpPr/>
          <p:nvPr/>
        </p:nvCxnSpPr>
        <p:spPr bwMode="auto">
          <a:xfrm rot="16200000" flipH="1">
            <a:off x="35496" y="2276872"/>
            <a:ext cx="1224136" cy="360043"/>
          </a:xfrm>
          <a:prstGeom prst="bentConnector3">
            <a:avLst>
              <a:gd name="adj1" fmla="val 100264"/>
            </a:avLst>
          </a:prstGeom>
          <a:solidFill>
            <a:schemeClr val="accent1"/>
          </a:solidFill>
          <a:ln w="57150" cap="flat" cmpd="sng" algn="ctr">
            <a:solidFill>
              <a:srgbClr val="5C828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2659"/>
              </p:ext>
            </p:extLst>
          </p:nvPr>
        </p:nvGraphicFramePr>
        <p:xfrm>
          <a:off x="971600" y="2780928"/>
          <a:ext cx="7135486" cy="3774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7743"/>
                <a:gridCol w="3567743"/>
              </a:tblGrid>
              <a:tr h="610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SUA-</a:t>
                      </a:r>
                      <a:r>
                        <a:rPr lang="it-IT" sz="1800" dirty="0" err="1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CdS</a:t>
                      </a:r>
                      <a:endParaRPr lang="it-IT" sz="18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5C828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n>
                            <a:solidFill>
                              <a:schemeClr val="tx2"/>
                            </a:solidFill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Elaborazioni APIC di supporto (fonti)</a:t>
                      </a:r>
                      <a:endParaRPr lang="it-IT" sz="18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5C828B"/>
                    </a:solidFill>
                  </a:tcPr>
                </a:tc>
              </a:tr>
              <a:tr h="558158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B6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Opinione degli studenti 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Risultati questionario 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valutazione della didattica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</a:tr>
              <a:tr h="558158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B7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Opinione dei laureati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Dati Almalaurea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5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C1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Dati di ingresso, di percorso</a:t>
                      </a:r>
                      <a:r>
                        <a:rPr lang="it-IT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di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uscita</a:t>
                      </a:r>
                      <a:endParaRPr lang="it-IT" sz="1400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Data </a:t>
                      </a:r>
                      <a:r>
                        <a:rPr lang="it-IT" sz="1400" kern="1200" baseline="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warehouse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d’Ateneo*</a:t>
                      </a:r>
                      <a:endParaRPr lang="it-IT" sz="1400" kern="1200" baseline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</a:tr>
              <a:tr h="558158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C2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Efficacia esterna 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Dati Almalaurea</a:t>
                      </a:r>
                      <a:endParaRPr lang="it-IT" sz="1400" dirty="0" smtClean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901487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Quadro C3</a:t>
                      </a:r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: Opinione enti e imprese con accordi di stage/tirocinio curriculare o extra curriculare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 panose="05000000000000000000" pitchFamily="2" charset="2"/>
                        </a:rPr>
                        <a:t>Risultati questionario tirocini</a:t>
                      </a:r>
                      <a:endParaRPr lang="it-IT" sz="1400" dirty="0">
                        <a:ln>
                          <a:solidFill>
                            <a:schemeClr val="tx2"/>
                          </a:solidFill>
                        </a:ln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rgbClr val="A7BFC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765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1/4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3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332733" y="717848"/>
            <a:ext cx="84969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fine di disporre di dati aggiornati rispetto alle esigenze di analisi dei singoli Corsi di studio,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l’APIC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predisposto una serie di report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esportabili dai 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Referenti dipartimentali per il supporto alla </a:t>
            </a:r>
            <a:r>
              <a:rPr lang="it-IT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SUA-</a:t>
            </a:r>
            <a:r>
              <a:rPr lang="it-IT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CdS</a:t>
            </a:r>
            <a:r>
              <a:rPr lang="it-IT" sz="1600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tramite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it-IT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</a:t>
            </a:r>
            <a:r>
              <a:rPr lang="it-IT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Segreteria studenti (applicativo CINECA)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803387" cy="4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8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4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2" y="1904195"/>
            <a:ext cx="8016935" cy="4230991"/>
          </a:xfrm>
          <a:prstGeom prst="rect">
            <a:avLst/>
          </a:prstGeom>
        </p:spPr>
      </p:pic>
      <p:sp>
        <p:nvSpPr>
          <p:cNvPr id="7" name="Freccia circolare a sinistra 6"/>
          <p:cNvSpPr/>
          <p:nvPr/>
        </p:nvSpPr>
        <p:spPr>
          <a:xfrm rot="16200000">
            <a:off x="4919286" y="1959088"/>
            <a:ext cx="304165" cy="1574800"/>
          </a:xfrm>
          <a:prstGeom prst="curvedLeftArrow">
            <a:avLst>
              <a:gd name="adj1" fmla="val 13117"/>
              <a:gd name="adj2" fmla="val 50000"/>
              <a:gd name="adj3" fmla="val 11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9" name="Freccia circolare a sinistra 8"/>
          <p:cNvSpPr/>
          <p:nvPr/>
        </p:nvSpPr>
        <p:spPr>
          <a:xfrm rot="16200000">
            <a:off x="4991293" y="3653437"/>
            <a:ext cx="304165" cy="1574800"/>
          </a:xfrm>
          <a:prstGeom prst="curvedLeftArrow">
            <a:avLst>
              <a:gd name="adj1" fmla="val 13117"/>
              <a:gd name="adj2" fmla="val 50000"/>
              <a:gd name="adj3" fmla="val 110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0" name="Segnaposto contenuto 10"/>
          <p:cNvSpPr>
            <a:spLocks noGrp="1"/>
          </p:cNvSpPr>
          <p:nvPr>
            <p:ph sz="half" idx="1"/>
          </p:nvPr>
        </p:nvSpPr>
        <p:spPr>
          <a:xfrm>
            <a:off x="332733" y="717848"/>
            <a:ext cx="8496944" cy="1008112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Cliccando sul report prescelto si apre una schermata con alcuni «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scelta» che permettono di scegliere uno o più anni accademici e uno o più corsi di studio per i quali si desidera visualizzare i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2/4</a:t>
            </a:r>
          </a:p>
        </p:txBody>
      </p:sp>
    </p:spTree>
    <p:extLst>
      <p:ext uri="{BB962C8B-B14F-4D97-AF65-F5344CB8AC3E}">
        <p14:creationId xmlns:p14="http://schemas.microsoft.com/office/powerpoint/2010/main" val="3231236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5B41-9D4C-4ABE-A6D2-BA6BB9B6C710}" type="slidenum">
              <a:rPr lang="it-IT" sz="1000" smtClean="0"/>
              <a:pPr>
                <a:defRPr/>
              </a:pPr>
              <a:t>5</a:t>
            </a:fld>
            <a:endParaRPr lang="it-IT" sz="1000" dirty="0"/>
          </a:p>
        </p:txBody>
      </p:sp>
      <p:sp>
        <p:nvSpPr>
          <p:cNvPr id="8" name="Segnaposto contenuto 5"/>
          <p:cNvSpPr>
            <a:spLocks noGrp="1"/>
          </p:cNvSpPr>
          <p:nvPr>
            <p:ph sz="half" idx="1"/>
          </p:nvPr>
        </p:nvSpPr>
        <p:spPr>
          <a:xfrm>
            <a:off x="3851650" y="6243340"/>
            <a:ext cx="3810000" cy="864096"/>
          </a:xfrm>
        </p:spPr>
        <p:txBody>
          <a:bodyPr/>
          <a:lstStyle/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7800" indent="-177800"/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49263" indent="-271463">
              <a:buFont typeface="Wingdings" panose="05000000000000000000" pitchFamily="2" charset="2"/>
              <a:buChar char="ü"/>
            </a:pPr>
            <a:endParaRPr lang="it-IT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41338" indent="-185738">
              <a:buFont typeface="Wingdings" panose="05000000000000000000" pitchFamily="2" charset="2"/>
              <a:buChar char="ü"/>
            </a:pPr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68" y="1666017"/>
            <a:ext cx="7949873" cy="376155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851650" y="116632"/>
            <a:ext cx="529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it-IT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WAREHOUSE D’ATENEO 3/4</a:t>
            </a:r>
          </a:p>
        </p:txBody>
      </p:sp>
      <p:sp>
        <p:nvSpPr>
          <p:cNvPr id="10" name="Segnaposto contenuto 10"/>
          <p:cNvSpPr>
            <a:spLocks noGrp="1"/>
          </p:cNvSpPr>
          <p:nvPr>
            <p:ph sz="half" idx="1"/>
          </p:nvPr>
        </p:nvSpPr>
        <p:spPr>
          <a:xfrm>
            <a:off x="332733" y="717848"/>
            <a:ext cx="8496944" cy="766936"/>
          </a:xfrm>
        </p:spPr>
        <p:txBody>
          <a:bodyPr/>
          <a:lstStyle/>
          <a:p>
            <a:pPr marL="0" indent="0" algn="ctr">
              <a:buNone/>
            </a:pPr>
            <a:r>
              <a:rPr lang="it-IT" sz="1600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volta eseguito il report, è possibile personalizzarne la formattazione ed esportarlo in Excel</a:t>
            </a:r>
          </a:p>
        </p:txBody>
      </p:sp>
    </p:spTree>
    <p:extLst>
      <p:ext uri="{BB962C8B-B14F-4D97-AF65-F5344CB8AC3E}">
        <p14:creationId xmlns:p14="http://schemas.microsoft.com/office/powerpoint/2010/main" val="34868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26143</TotalTime>
  <Words>256</Words>
  <Application>Microsoft Office PowerPoint</Application>
  <PresentationFormat>Presentazione su schermo (4:3)</PresentationFormat>
  <Paragraphs>47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Calibri</vt:lpstr>
      <vt:lpstr>Helvetica</vt:lpstr>
      <vt:lpstr>Verdana</vt:lpstr>
      <vt:lpstr>Wingdings</vt:lpstr>
      <vt:lpstr>Tema1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Mauro.VOLPONI</dc:creator>
  <cp:lastModifiedBy>Gianpiero.BRUNO</cp:lastModifiedBy>
  <cp:revision>1404</cp:revision>
  <cp:lastPrinted>2013-11-06T16:17:53Z</cp:lastPrinted>
  <dcterms:created xsi:type="dcterms:W3CDTF">2011-05-03T09:42:11Z</dcterms:created>
  <dcterms:modified xsi:type="dcterms:W3CDTF">2016-04-08T13:52:38Z</dcterms:modified>
</cp:coreProperties>
</file>