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355" r:id="rId2"/>
    <p:sldId id="451" r:id="rId3"/>
    <p:sldId id="497" r:id="rId4"/>
    <p:sldId id="514" r:id="rId5"/>
    <p:sldId id="495" r:id="rId6"/>
    <p:sldId id="505" r:id="rId7"/>
    <p:sldId id="515" r:id="rId8"/>
    <p:sldId id="516" r:id="rId9"/>
    <p:sldId id="517" r:id="rId10"/>
    <p:sldId id="518" r:id="rId11"/>
    <p:sldId id="461" r:id="rId12"/>
    <p:sldId id="498" r:id="rId13"/>
    <p:sldId id="499" r:id="rId14"/>
    <p:sldId id="519" r:id="rId15"/>
    <p:sldId id="500" r:id="rId16"/>
    <p:sldId id="522" r:id="rId17"/>
    <p:sldId id="483" r:id="rId18"/>
    <p:sldId id="520" r:id="rId19"/>
    <p:sldId id="521" r:id="rId20"/>
    <p:sldId id="462" r:id="rId21"/>
    <p:sldId id="503" r:id="rId22"/>
    <p:sldId id="486" r:id="rId23"/>
    <p:sldId id="511" r:id="rId24"/>
    <p:sldId id="513" r:id="rId25"/>
    <p:sldId id="504" r:id="rId26"/>
    <p:sldId id="506" r:id="rId27"/>
    <p:sldId id="507" r:id="rId28"/>
    <p:sldId id="509" r:id="rId29"/>
    <p:sldId id="472" r:id="rId30"/>
    <p:sldId id="487" r:id="rId31"/>
    <p:sldId id="523" r:id="rId32"/>
    <p:sldId id="491" r:id="rId33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5777D"/>
    <a:srgbClr val="336600"/>
    <a:srgbClr val="800000"/>
    <a:srgbClr val="009900"/>
    <a:srgbClr val="663300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>
      <p:cViewPr varScale="1">
        <p:scale>
          <a:sx n="63" d="100"/>
          <a:sy n="63" d="100"/>
        </p:scale>
        <p:origin x="1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55587-3DF6-4A6F-A024-51CDDFC9D4DE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</dgm:pt>
    <dgm:pt modelId="{B612036E-0AE1-4175-B4C0-EE976BB096D9}">
      <dgm:prSet phldrT="[Testo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it-IT" dirty="0" smtClean="0"/>
            <a:t>SUPERUSER (PQ)</a:t>
          </a:r>
        </a:p>
      </dgm:t>
    </dgm:pt>
    <dgm:pt modelId="{BA21F254-E97F-4888-9846-39D3C42FF3DC}" type="parTrans" cxnId="{37B47BA1-71C0-4ADD-906A-550A736FCA11}">
      <dgm:prSet/>
      <dgm:spPr/>
      <dgm:t>
        <a:bodyPr/>
        <a:lstStyle/>
        <a:p>
          <a:endParaRPr lang="it-IT"/>
        </a:p>
      </dgm:t>
    </dgm:pt>
    <dgm:pt modelId="{C4292945-86B8-4A37-A39F-ADCA34442827}" type="sibTrans" cxnId="{37B47BA1-71C0-4ADD-906A-550A736FCA11}">
      <dgm:prSet/>
      <dgm:spPr/>
      <dgm:t>
        <a:bodyPr/>
        <a:lstStyle/>
        <a:p>
          <a:endParaRPr lang="it-IT"/>
        </a:p>
      </dgm:t>
    </dgm:pt>
    <dgm:pt modelId="{B09ED81F-786A-460B-94B4-ACE3761A7D3B}">
      <dgm:prSet phldrT="[Testo]"/>
      <dgm:spPr/>
      <dgm:t>
        <a:bodyPr/>
        <a:lstStyle/>
        <a:p>
          <a:r>
            <a:rPr lang="it-IT" dirty="0" smtClean="0"/>
            <a:t>UTENTE ATENEO</a:t>
          </a:r>
        </a:p>
        <a:p>
          <a:r>
            <a:rPr lang="it-IT" dirty="0" smtClean="0"/>
            <a:t>(ARIC, ABIL, APER)</a:t>
          </a:r>
          <a:endParaRPr lang="it-IT" dirty="0"/>
        </a:p>
      </dgm:t>
    </dgm:pt>
    <dgm:pt modelId="{7F5F92F6-1313-48D6-83C8-E84FF5FF14E9}" type="parTrans" cxnId="{583476A5-06F4-4ECB-BC99-BFBBC26E2BD8}">
      <dgm:prSet/>
      <dgm:spPr/>
      <dgm:t>
        <a:bodyPr/>
        <a:lstStyle/>
        <a:p>
          <a:endParaRPr lang="it-IT"/>
        </a:p>
      </dgm:t>
    </dgm:pt>
    <dgm:pt modelId="{4B3FA0B4-65C0-46E7-8ADC-706782CAE7D8}" type="sibTrans" cxnId="{583476A5-06F4-4ECB-BC99-BFBBC26E2BD8}">
      <dgm:prSet/>
      <dgm:spPr/>
      <dgm:t>
        <a:bodyPr/>
        <a:lstStyle/>
        <a:p>
          <a:endParaRPr lang="it-IT"/>
        </a:p>
      </dgm:t>
    </dgm:pt>
    <dgm:pt modelId="{7856699D-0850-4709-85CD-48314B15AE25}">
      <dgm:prSet phldrT="[Tes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t-IT" dirty="0" smtClean="0"/>
            <a:t>UTENTE STRUTTURA (singolo dipartimento)</a:t>
          </a:r>
          <a:endParaRPr lang="it-IT" dirty="0"/>
        </a:p>
      </dgm:t>
    </dgm:pt>
    <dgm:pt modelId="{ECAC35B8-DFAB-46DF-9831-69DE88945E22}" type="parTrans" cxnId="{68F2CC90-5AF1-4A69-837D-D744931C233F}">
      <dgm:prSet/>
      <dgm:spPr/>
      <dgm:t>
        <a:bodyPr/>
        <a:lstStyle/>
        <a:p>
          <a:endParaRPr lang="it-IT"/>
        </a:p>
      </dgm:t>
    </dgm:pt>
    <dgm:pt modelId="{F5BA8037-0D65-4210-A8F5-3272F5B6A535}" type="sibTrans" cxnId="{68F2CC90-5AF1-4A69-837D-D744931C233F}">
      <dgm:prSet/>
      <dgm:spPr/>
      <dgm:t>
        <a:bodyPr/>
        <a:lstStyle/>
        <a:p>
          <a:endParaRPr lang="it-IT"/>
        </a:p>
      </dgm:t>
    </dgm:pt>
    <dgm:pt modelId="{1F2455F8-DD96-4A16-ADA6-23A05DAF5FB1}" type="pres">
      <dgm:prSet presAssocID="{FB155587-3DF6-4A6F-A024-51CDDFC9D4DE}" presName="Name0" presStyleCnt="0">
        <dgm:presLayoutVars>
          <dgm:dir/>
          <dgm:animLvl val="lvl"/>
          <dgm:resizeHandles val="exact"/>
        </dgm:presLayoutVars>
      </dgm:prSet>
      <dgm:spPr/>
    </dgm:pt>
    <dgm:pt modelId="{DF8D1C50-6D46-49BB-8C1E-64A6F6EDF23B}" type="pres">
      <dgm:prSet presAssocID="{B612036E-0AE1-4175-B4C0-EE976BB096D9}" presName="Name8" presStyleCnt="0"/>
      <dgm:spPr/>
    </dgm:pt>
    <dgm:pt modelId="{C2CB741A-994A-4811-8813-F24B6155F092}" type="pres">
      <dgm:prSet presAssocID="{B612036E-0AE1-4175-B4C0-EE976BB096D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5414D4-3126-4721-9808-7C204CE85BA0}" type="pres">
      <dgm:prSet presAssocID="{B612036E-0AE1-4175-B4C0-EE976BB096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6156FF-8AD3-44CC-8418-5767B2810E37}" type="pres">
      <dgm:prSet presAssocID="{B09ED81F-786A-460B-94B4-ACE3761A7D3B}" presName="Name8" presStyleCnt="0"/>
      <dgm:spPr/>
    </dgm:pt>
    <dgm:pt modelId="{0BA6F869-180D-4345-865B-37D8740B7EB3}" type="pres">
      <dgm:prSet presAssocID="{B09ED81F-786A-460B-94B4-ACE3761A7D3B}" presName="level" presStyleLbl="node1" presStyleIdx="1" presStyleCnt="3" custScaleX="98121" custScaleY="11453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A23B27-7D11-4F34-BC5C-D1B536341476}" type="pres">
      <dgm:prSet presAssocID="{B09ED81F-786A-460B-94B4-ACE3761A7D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59203F-39A9-48D6-B9BB-4E83585340EA}" type="pres">
      <dgm:prSet presAssocID="{7856699D-0850-4709-85CD-48314B15AE25}" presName="Name8" presStyleCnt="0"/>
      <dgm:spPr/>
    </dgm:pt>
    <dgm:pt modelId="{2EBFA6E0-4F42-4B6C-BA02-048657661ECB}" type="pres">
      <dgm:prSet presAssocID="{7856699D-0850-4709-85CD-48314B15AE2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CF36EF-3BE2-491E-AE45-35413DA15A22}" type="pres">
      <dgm:prSet presAssocID="{7856699D-0850-4709-85CD-48314B15AE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F2CC90-5AF1-4A69-837D-D744931C233F}" srcId="{FB155587-3DF6-4A6F-A024-51CDDFC9D4DE}" destId="{7856699D-0850-4709-85CD-48314B15AE25}" srcOrd="2" destOrd="0" parTransId="{ECAC35B8-DFAB-46DF-9831-69DE88945E22}" sibTransId="{F5BA8037-0D65-4210-A8F5-3272F5B6A535}"/>
    <dgm:cxn modelId="{F2E9EF15-80B2-42D9-A566-F81311382056}" type="presOf" srcId="{B612036E-0AE1-4175-B4C0-EE976BB096D9}" destId="{665414D4-3126-4721-9808-7C204CE85BA0}" srcOrd="1" destOrd="0" presId="urn:microsoft.com/office/officeart/2005/8/layout/pyramid1"/>
    <dgm:cxn modelId="{71BD5BFC-9E66-4F50-83A7-8605147B8A8A}" type="presOf" srcId="{B09ED81F-786A-460B-94B4-ACE3761A7D3B}" destId="{0BA6F869-180D-4345-865B-37D8740B7EB3}" srcOrd="0" destOrd="0" presId="urn:microsoft.com/office/officeart/2005/8/layout/pyramid1"/>
    <dgm:cxn modelId="{F010AD3E-A984-4732-BDE0-4E9DDFB41A7A}" type="presOf" srcId="{B09ED81F-786A-460B-94B4-ACE3761A7D3B}" destId="{E0A23B27-7D11-4F34-BC5C-D1B536341476}" srcOrd="1" destOrd="0" presId="urn:microsoft.com/office/officeart/2005/8/layout/pyramid1"/>
    <dgm:cxn modelId="{E44BC47E-EE68-4164-8EA6-BA4DF1D39D7E}" type="presOf" srcId="{7856699D-0850-4709-85CD-48314B15AE25}" destId="{2EBFA6E0-4F42-4B6C-BA02-048657661ECB}" srcOrd="0" destOrd="0" presId="urn:microsoft.com/office/officeart/2005/8/layout/pyramid1"/>
    <dgm:cxn modelId="{37B47BA1-71C0-4ADD-906A-550A736FCA11}" srcId="{FB155587-3DF6-4A6F-A024-51CDDFC9D4DE}" destId="{B612036E-0AE1-4175-B4C0-EE976BB096D9}" srcOrd="0" destOrd="0" parTransId="{BA21F254-E97F-4888-9846-39D3C42FF3DC}" sibTransId="{C4292945-86B8-4A37-A39F-ADCA34442827}"/>
    <dgm:cxn modelId="{D3757F4F-20FD-4B0F-BE6B-DA446C0B1BD5}" type="presOf" srcId="{FB155587-3DF6-4A6F-A024-51CDDFC9D4DE}" destId="{1F2455F8-DD96-4A16-ADA6-23A05DAF5FB1}" srcOrd="0" destOrd="0" presId="urn:microsoft.com/office/officeart/2005/8/layout/pyramid1"/>
    <dgm:cxn modelId="{7EE2B4EF-BC8D-41F8-8E99-7951FC3C497D}" type="presOf" srcId="{7856699D-0850-4709-85CD-48314B15AE25}" destId="{E5CF36EF-3BE2-491E-AE45-35413DA15A22}" srcOrd="1" destOrd="0" presId="urn:microsoft.com/office/officeart/2005/8/layout/pyramid1"/>
    <dgm:cxn modelId="{A0CA218F-4023-42B5-A66C-37CB1657554D}" type="presOf" srcId="{B612036E-0AE1-4175-B4C0-EE976BB096D9}" destId="{C2CB741A-994A-4811-8813-F24B6155F092}" srcOrd="0" destOrd="0" presId="urn:microsoft.com/office/officeart/2005/8/layout/pyramid1"/>
    <dgm:cxn modelId="{583476A5-06F4-4ECB-BC99-BFBBC26E2BD8}" srcId="{FB155587-3DF6-4A6F-A024-51CDDFC9D4DE}" destId="{B09ED81F-786A-460B-94B4-ACE3761A7D3B}" srcOrd="1" destOrd="0" parTransId="{7F5F92F6-1313-48D6-83C8-E84FF5FF14E9}" sibTransId="{4B3FA0B4-65C0-46E7-8ADC-706782CAE7D8}"/>
    <dgm:cxn modelId="{5BA97F5A-16EF-4FDB-9A16-B90A9D8282C6}" type="presParOf" srcId="{1F2455F8-DD96-4A16-ADA6-23A05DAF5FB1}" destId="{DF8D1C50-6D46-49BB-8C1E-64A6F6EDF23B}" srcOrd="0" destOrd="0" presId="urn:microsoft.com/office/officeart/2005/8/layout/pyramid1"/>
    <dgm:cxn modelId="{969749EB-AB71-4328-8EA0-AA9BE3A9C76A}" type="presParOf" srcId="{DF8D1C50-6D46-49BB-8C1E-64A6F6EDF23B}" destId="{C2CB741A-994A-4811-8813-F24B6155F092}" srcOrd="0" destOrd="0" presId="urn:microsoft.com/office/officeart/2005/8/layout/pyramid1"/>
    <dgm:cxn modelId="{C3A13D7F-AAF8-4932-B7C9-DE3B22FEEE0D}" type="presParOf" srcId="{DF8D1C50-6D46-49BB-8C1E-64A6F6EDF23B}" destId="{665414D4-3126-4721-9808-7C204CE85BA0}" srcOrd="1" destOrd="0" presId="urn:microsoft.com/office/officeart/2005/8/layout/pyramid1"/>
    <dgm:cxn modelId="{27BEBD1C-F80D-4AD2-846F-F3BBF102E72F}" type="presParOf" srcId="{1F2455F8-DD96-4A16-ADA6-23A05DAF5FB1}" destId="{B96156FF-8AD3-44CC-8418-5767B2810E37}" srcOrd="1" destOrd="0" presId="urn:microsoft.com/office/officeart/2005/8/layout/pyramid1"/>
    <dgm:cxn modelId="{3028FE41-F911-47E8-A7E4-A1FA584CC9F2}" type="presParOf" srcId="{B96156FF-8AD3-44CC-8418-5767B2810E37}" destId="{0BA6F869-180D-4345-865B-37D8740B7EB3}" srcOrd="0" destOrd="0" presId="urn:microsoft.com/office/officeart/2005/8/layout/pyramid1"/>
    <dgm:cxn modelId="{986218D2-8D98-4FFB-A955-05B6E32D94F6}" type="presParOf" srcId="{B96156FF-8AD3-44CC-8418-5767B2810E37}" destId="{E0A23B27-7D11-4F34-BC5C-D1B536341476}" srcOrd="1" destOrd="0" presId="urn:microsoft.com/office/officeart/2005/8/layout/pyramid1"/>
    <dgm:cxn modelId="{90C418F8-BFE1-4128-BD0D-09E815C1A44C}" type="presParOf" srcId="{1F2455F8-DD96-4A16-ADA6-23A05DAF5FB1}" destId="{A859203F-39A9-48D6-B9BB-4E83585340EA}" srcOrd="2" destOrd="0" presId="urn:microsoft.com/office/officeart/2005/8/layout/pyramid1"/>
    <dgm:cxn modelId="{7DE9000D-C1CA-445B-99B5-5ED61EA81C48}" type="presParOf" srcId="{A859203F-39A9-48D6-B9BB-4E83585340EA}" destId="{2EBFA6E0-4F42-4B6C-BA02-048657661ECB}" srcOrd="0" destOrd="0" presId="urn:microsoft.com/office/officeart/2005/8/layout/pyramid1"/>
    <dgm:cxn modelId="{49460BF5-316A-4DDF-B002-9CE81539078E}" type="presParOf" srcId="{A859203F-39A9-48D6-B9BB-4E83585340EA}" destId="{E5CF36EF-3BE2-491E-AE45-35413DA15A2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26ACA-479A-48B1-A3C8-A72AA7A573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7011ED-1384-49B3-9703-1332B402E0C5}" type="pres">
      <dgm:prSet presAssocID="{66626ACA-479A-48B1-A3C8-A72AA7A573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31D58EFB-C964-4FB6-AA6A-6A01172E67A6}" type="presOf" srcId="{66626ACA-479A-48B1-A3C8-A72AA7A57337}" destId="{C87011ED-1384-49B3-9703-1332B402E0C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0F2F4-28AE-4379-AAA7-2BEF7D217E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A1E35D4-8569-45EB-B61F-2E92E21A54E1}">
      <dgm:prSet phldrT="[Testo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DIRETTORE </a:t>
          </a:r>
          <a:r>
            <a:rPr lang="it-IT" sz="1000" b="1" dirty="0" smtClean="0">
              <a:solidFill>
                <a:schemeClr val="tx1"/>
              </a:solidFill>
            </a:rPr>
            <a:t>DIPARTIMENTO*</a:t>
          </a:r>
          <a:endParaRPr lang="it-IT" sz="1000" b="1" dirty="0">
            <a:solidFill>
              <a:schemeClr val="tx1"/>
            </a:solidFill>
          </a:endParaRPr>
        </a:p>
      </dgm:t>
    </dgm:pt>
    <dgm:pt modelId="{B1B29E82-A4BD-45F0-A45F-4EC85578DA5C}" type="parTrans" cxnId="{EE21FB00-2CFB-4F20-ABC8-BC2CD1571BC8}">
      <dgm:prSet/>
      <dgm:spPr/>
      <dgm:t>
        <a:bodyPr/>
        <a:lstStyle/>
        <a:p>
          <a:endParaRPr lang="it-IT" sz="1000"/>
        </a:p>
      </dgm:t>
    </dgm:pt>
    <dgm:pt modelId="{8AF8DE50-C4DF-4D54-A7BE-13987D579080}" type="sibTrans" cxnId="{EE21FB00-2CFB-4F20-ABC8-BC2CD1571BC8}">
      <dgm:prSet/>
      <dgm:spPr/>
      <dgm:t>
        <a:bodyPr/>
        <a:lstStyle/>
        <a:p>
          <a:endParaRPr lang="it-IT" sz="1000"/>
        </a:p>
      </dgm:t>
    </dgm:pt>
    <dgm:pt modelId="{462FED01-92DB-4172-B1A4-0A504941C740}">
      <dgm:prSet phldrT="[Testo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CAQ</a:t>
          </a:r>
        </a:p>
        <a:p>
          <a:r>
            <a:rPr lang="it-IT" sz="1000" b="1" dirty="0" smtClean="0">
              <a:solidFill>
                <a:schemeClr val="tx1"/>
              </a:solidFill>
            </a:rPr>
            <a:t> REFERENTE*</a:t>
          </a:r>
          <a:endParaRPr lang="it-IT" sz="1000" b="1" dirty="0">
            <a:solidFill>
              <a:schemeClr val="tx1"/>
            </a:solidFill>
          </a:endParaRPr>
        </a:p>
      </dgm:t>
    </dgm:pt>
    <dgm:pt modelId="{2EA3EF2C-312E-45E1-B996-92032037EB95}" type="parTrans" cxnId="{88D79945-7CC5-45A4-8114-CAD60B3B7C06}">
      <dgm:prSet/>
      <dgm:spPr/>
      <dgm:t>
        <a:bodyPr/>
        <a:lstStyle/>
        <a:p>
          <a:endParaRPr lang="it-IT" sz="1000"/>
        </a:p>
      </dgm:t>
    </dgm:pt>
    <dgm:pt modelId="{9B518BED-9BCD-4018-8130-9D213F0303EE}" type="sibTrans" cxnId="{88D79945-7CC5-45A4-8114-CAD60B3B7C06}">
      <dgm:prSet/>
      <dgm:spPr/>
      <dgm:t>
        <a:bodyPr/>
        <a:lstStyle/>
        <a:p>
          <a:endParaRPr lang="it-IT" sz="1000"/>
        </a:p>
      </dgm:t>
    </dgm:pt>
    <dgm:pt modelId="{CF7BD9F3-1A24-4918-82A4-ECC3EB52BA68}">
      <dgm:prSet phldrT="[Testo]"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CAQ </a:t>
          </a:r>
        </a:p>
        <a:p>
          <a:r>
            <a:rPr lang="it-IT" sz="1000" b="1" dirty="0" smtClean="0">
              <a:solidFill>
                <a:schemeClr val="tx1"/>
              </a:solidFill>
            </a:rPr>
            <a:t>COMMISSIONE</a:t>
          </a:r>
          <a:endParaRPr lang="it-IT" sz="1000" b="1" dirty="0">
            <a:solidFill>
              <a:schemeClr val="tx1"/>
            </a:solidFill>
          </a:endParaRPr>
        </a:p>
      </dgm:t>
    </dgm:pt>
    <dgm:pt modelId="{539B117D-4FE8-4EFC-97F0-E02A29D6684D}" type="parTrans" cxnId="{8414AE39-3337-4182-AD60-355796C8F4FC}">
      <dgm:prSet/>
      <dgm:spPr/>
      <dgm:t>
        <a:bodyPr/>
        <a:lstStyle/>
        <a:p>
          <a:endParaRPr lang="it-IT" sz="1000"/>
        </a:p>
      </dgm:t>
    </dgm:pt>
    <dgm:pt modelId="{438B6990-7BCC-4D6B-A0BF-5D5EF73C9845}" type="sibTrans" cxnId="{8414AE39-3337-4182-AD60-355796C8F4FC}">
      <dgm:prSet/>
      <dgm:spPr/>
      <dgm:t>
        <a:bodyPr/>
        <a:lstStyle/>
        <a:p>
          <a:endParaRPr lang="it-IT" sz="1000"/>
        </a:p>
      </dgm:t>
    </dgm:pt>
    <dgm:pt modelId="{6101CD69-05B4-4258-AE7B-743E2E692BC4}" type="pres">
      <dgm:prSet presAssocID="{4730F2F4-28AE-4379-AAA7-2BEF7D217E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70200B-B40F-4112-8F40-1307BB5BC1E3}" type="pres">
      <dgm:prSet presAssocID="{3A1E35D4-8569-45EB-B61F-2E92E21A54E1}" presName="node" presStyleLbl="node1" presStyleIdx="0" presStyleCnt="3" custScaleY="50714" custLinFactNeighborX="1799" custLinFactNeighborY="-946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E71E9E-4CEF-47B3-A8DD-6AFD5BE1A59A}" type="pres">
      <dgm:prSet presAssocID="{8AF8DE50-C4DF-4D54-A7BE-13987D579080}" presName="sibTrans" presStyleCnt="0"/>
      <dgm:spPr/>
    </dgm:pt>
    <dgm:pt modelId="{1A9FB1A5-753A-44A0-BA0E-7FB2950DDB3A}" type="pres">
      <dgm:prSet presAssocID="{462FED01-92DB-4172-B1A4-0A504941C740}" presName="node" presStyleLbl="node1" presStyleIdx="1" presStyleCnt="3" custScaleY="68508" custLinFactNeighborX="-2173" custLinFactNeighborY="-578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A917AB-7590-4E05-87EE-EBF5C9C6529C}" type="pres">
      <dgm:prSet presAssocID="{9B518BED-9BCD-4018-8130-9D213F0303EE}" presName="sibTrans" presStyleCnt="0"/>
      <dgm:spPr/>
    </dgm:pt>
    <dgm:pt modelId="{729FB9BF-5B86-4B66-895C-7926C706D421}" type="pres">
      <dgm:prSet presAssocID="{CF7BD9F3-1A24-4918-82A4-ECC3EB52BA68}" presName="node" presStyleLbl="node1" presStyleIdx="2" presStyleCnt="3" custScaleY="72044" custLinFactNeighborY="-232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153EAB0-8ACB-46B3-94D5-1157BD319B77}" type="presOf" srcId="{3A1E35D4-8569-45EB-B61F-2E92E21A54E1}" destId="{F170200B-B40F-4112-8F40-1307BB5BC1E3}" srcOrd="0" destOrd="0" presId="urn:microsoft.com/office/officeart/2005/8/layout/default"/>
    <dgm:cxn modelId="{88D79945-7CC5-45A4-8114-CAD60B3B7C06}" srcId="{4730F2F4-28AE-4379-AAA7-2BEF7D217E5A}" destId="{462FED01-92DB-4172-B1A4-0A504941C740}" srcOrd="1" destOrd="0" parTransId="{2EA3EF2C-312E-45E1-B996-92032037EB95}" sibTransId="{9B518BED-9BCD-4018-8130-9D213F0303EE}"/>
    <dgm:cxn modelId="{50CEAC92-5C72-4891-A69A-3C4B6A01324D}" type="presOf" srcId="{462FED01-92DB-4172-B1A4-0A504941C740}" destId="{1A9FB1A5-753A-44A0-BA0E-7FB2950DDB3A}" srcOrd="0" destOrd="0" presId="urn:microsoft.com/office/officeart/2005/8/layout/default"/>
    <dgm:cxn modelId="{72681ECD-BBF9-435D-88DE-DF849E0DB775}" type="presOf" srcId="{4730F2F4-28AE-4379-AAA7-2BEF7D217E5A}" destId="{6101CD69-05B4-4258-AE7B-743E2E692BC4}" srcOrd="0" destOrd="0" presId="urn:microsoft.com/office/officeart/2005/8/layout/default"/>
    <dgm:cxn modelId="{8414AE39-3337-4182-AD60-355796C8F4FC}" srcId="{4730F2F4-28AE-4379-AAA7-2BEF7D217E5A}" destId="{CF7BD9F3-1A24-4918-82A4-ECC3EB52BA68}" srcOrd="2" destOrd="0" parTransId="{539B117D-4FE8-4EFC-97F0-E02A29D6684D}" sibTransId="{438B6990-7BCC-4D6B-A0BF-5D5EF73C9845}"/>
    <dgm:cxn modelId="{4CCFBD90-EA8F-4DDA-B743-DD44DCF026B0}" type="presOf" srcId="{CF7BD9F3-1A24-4918-82A4-ECC3EB52BA68}" destId="{729FB9BF-5B86-4B66-895C-7926C706D421}" srcOrd="0" destOrd="0" presId="urn:microsoft.com/office/officeart/2005/8/layout/default"/>
    <dgm:cxn modelId="{EE21FB00-2CFB-4F20-ABC8-BC2CD1571BC8}" srcId="{4730F2F4-28AE-4379-AAA7-2BEF7D217E5A}" destId="{3A1E35D4-8569-45EB-B61F-2E92E21A54E1}" srcOrd="0" destOrd="0" parTransId="{B1B29E82-A4BD-45F0-A45F-4EC85578DA5C}" sibTransId="{8AF8DE50-C4DF-4D54-A7BE-13987D579080}"/>
    <dgm:cxn modelId="{8DFB918D-E923-4921-A38A-7E05A307A705}" type="presParOf" srcId="{6101CD69-05B4-4258-AE7B-743E2E692BC4}" destId="{F170200B-B40F-4112-8F40-1307BB5BC1E3}" srcOrd="0" destOrd="0" presId="urn:microsoft.com/office/officeart/2005/8/layout/default"/>
    <dgm:cxn modelId="{F55BF987-6150-4CB1-8302-FA7797241C17}" type="presParOf" srcId="{6101CD69-05B4-4258-AE7B-743E2E692BC4}" destId="{E2E71E9E-4CEF-47B3-A8DD-6AFD5BE1A59A}" srcOrd="1" destOrd="0" presId="urn:microsoft.com/office/officeart/2005/8/layout/default"/>
    <dgm:cxn modelId="{EC731FCF-AC91-45F4-888C-C66130B8C620}" type="presParOf" srcId="{6101CD69-05B4-4258-AE7B-743E2E692BC4}" destId="{1A9FB1A5-753A-44A0-BA0E-7FB2950DDB3A}" srcOrd="2" destOrd="0" presId="urn:microsoft.com/office/officeart/2005/8/layout/default"/>
    <dgm:cxn modelId="{7FE40180-98E9-4639-A314-692679589E6D}" type="presParOf" srcId="{6101CD69-05B4-4258-AE7B-743E2E692BC4}" destId="{0DA917AB-7590-4E05-87EE-EBF5C9C6529C}" srcOrd="3" destOrd="0" presId="urn:microsoft.com/office/officeart/2005/8/layout/default"/>
    <dgm:cxn modelId="{042AA799-F453-4355-8D41-667D7982B27E}" type="presParOf" srcId="{6101CD69-05B4-4258-AE7B-743E2E692BC4}" destId="{729FB9BF-5B86-4B66-895C-7926C706D4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D8443-30A8-4398-B0BF-4A128BCAEE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2D0A4C9-F2AE-4EED-A524-5D81083250A0}">
      <dgm:prSet phldrT="[Testo]" custT="1"/>
      <dgm:spPr>
        <a:ln w="9525">
          <a:solidFill>
            <a:schemeClr val="tx1"/>
          </a:solidFill>
        </a:ln>
      </dgm:spPr>
      <dgm:t>
        <a:bodyPr/>
        <a:lstStyle/>
        <a:p>
          <a:endParaRPr lang="it-IT" sz="1400" b="1" dirty="0" smtClean="0">
            <a:solidFill>
              <a:schemeClr val="tx1"/>
            </a:solidFill>
          </a:endParaRPr>
        </a:p>
        <a:p>
          <a:r>
            <a:rPr lang="it-IT" sz="1400" b="1" dirty="0" smtClean="0">
              <a:solidFill>
                <a:schemeClr val="tx1"/>
              </a:solidFill>
            </a:rPr>
            <a:t>ARIC</a:t>
          </a:r>
        </a:p>
        <a:p>
          <a:r>
            <a:rPr lang="it-IT" sz="1400" b="1" dirty="0" smtClean="0">
              <a:solidFill>
                <a:schemeClr val="tx1"/>
              </a:solidFill>
            </a:rPr>
            <a:t>APER</a:t>
          </a:r>
        </a:p>
        <a:p>
          <a:r>
            <a:rPr lang="it-IT" sz="1400" b="1" dirty="0" smtClean="0">
              <a:solidFill>
                <a:schemeClr val="tx1"/>
              </a:solidFill>
            </a:rPr>
            <a:t>ABIL</a:t>
          </a:r>
        </a:p>
        <a:p>
          <a:r>
            <a:rPr lang="it-IT" sz="1400" b="1" dirty="0" smtClean="0">
              <a:solidFill>
                <a:schemeClr val="tx1"/>
              </a:solidFill>
            </a:rPr>
            <a:t>SPEP</a:t>
          </a:r>
        </a:p>
        <a:p>
          <a:endParaRPr lang="it-IT" sz="1400" b="1" dirty="0" smtClean="0">
            <a:solidFill>
              <a:schemeClr val="tx1"/>
            </a:solidFill>
          </a:endParaRPr>
        </a:p>
      </dgm:t>
    </dgm:pt>
    <dgm:pt modelId="{C4E9B91E-6CB4-4AF4-9A3E-3C0F9BBA7234}" type="parTrans" cxnId="{79A6EC9C-1CB3-4EEF-9257-A4D1DFE3CD27}">
      <dgm:prSet/>
      <dgm:spPr/>
      <dgm:t>
        <a:bodyPr/>
        <a:lstStyle/>
        <a:p>
          <a:endParaRPr lang="it-IT"/>
        </a:p>
      </dgm:t>
    </dgm:pt>
    <dgm:pt modelId="{19C6722B-674B-465F-BBD8-937B47EBB697}" type="sibTrans" cxnId="{79A6EC9C-1CB3-4EEF-9257-A4D1DFE3CD27}">
      <dgm:prSet/>
      <dgm:spPr/>
      <dgm:t>
        <a:bodyPr/>
        <a:lstStyle/>
        <a:p>
          <a:endParaRPr lang="it-IT"/>
        </a:p>
      </dgm:t>
    </dgm:pt>
    <dgm:pt modelId="{D386C7D9-6A9B-4BA0-98E8-7755C12E573E}" type="pres">
      <dgm:prSet presAssocID="{8C1D8443-30A8-4398-B0BF-4A128BCAEE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1E6C0A6-53D4-4B10-B286-D989363433D3}" type="pres">
      <dgm:prSet presAssocID="{F2D0A4C9-F2AE-4EED-A524-5D81083250A0}" presName="node" presStyleLbl="node1" presStyleIdx="0" presStyleCnt="1" custLinFactNeighborX="-2303" custLinFactNeighborY="24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361F8FE-1055-4C02-9443-58CCC721145D}" type="presOf" srcId="{F2D0A4C9-F2AE-4EED-A524-5D81083250A0}" destId="{11E6C0A6-53D4-4B10-B286-D989363433D3}" srcOrd="0" destOrd="0" presId="urn:microsoft.com/office/officeart/2005/8/layout/default"/>
    <dgm:cxn modelId="{11B582B0-E538-4C95-95E7-3D144EDAAB2E}" type="presOf" srcId="{8C1D8443-30A8-4398-B0BF-4A128BCAEEC2}" destId="{D386C7D9-6A9B-4BA0-98E8-7755C12E573E}" srcOrd="0" destOrd="0" presId="urn:microsoft.com/office/officeart/2005/8/layout/default"/>
    <dgm:cxn modelId="{79A6EC9C-1CB3-4EEF-9257-A4D1DFE3CD27}" srcId="{8C1D8443-30A8-4398-B0BF-4A128BCAEEC2}" destId="{F2D0A4C9-F2AE-4EED-A524-5D81083250A0}" srcOrd="0" destOrd="0" parTransId="{C4E9B91E-6CB4-4AF4-9A3E-3C0F9BBA7234}" sibTransId="{19C6722B-674B-465F-BBD8-937B47EBB697}"/>
    <dgm:cxn modelId="{4BE64923-6015-4777-A23B-C5E7CD6A9A10}" type="presParOf" srcId="{D386C7D9-6A9B-4BA0-98E8-7755C12E573E}" destId="{11E6C0A6-53D4-4B10-B286-D989363433D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9967E0-B146-4A60-BE28-6BA5DA8B7A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017D69B-87E7-49B1-BD06-39A71302FD93}">
      <dgm:prSet phldrT="[Testo]" custT="1"/>
      <dgm:spPr>
        <a:solidFill>
          <a:schemeClr val="bg1"/>
        </a:solidFill>
        <a:ln w="15875">
          <a:solidFill>
            <a:schemeClr val="tx1"/>
          </a:solidFill>
        </a:ln>
      </dgm:spPr>
      <dgm:t>
        <a:bodyPr/>
        <a:lstStyle/>
        <a:p>
          <a:pPr algn="ctr"/>
          <a:r>
            <a:rPr lang="it-IT" sz="1400" b="1" dirty="0" smtClean="0">
              <a:solidFill>
                <a:schemeClr val="tx1"/>
              </a:solidFill>
            </a:rPr>
            <a:t>2013 </a:t>
          </a:r>
          <a:endParaRPr lang="it-IT" sz="1400" b="1" dirty="0">
            <a:solidFill>
              <a:schemeClr val="tx1"/>
            </a:solidFill>
          </a:endParaRPr>
        </a:p>
      </dgm:t>
    </dgm:pt>
    <dgm:pt modelId="{DA50E0DD-0F8A-44EE-B271-42324C267293}" type="parTrans" cxnId="{1B1384AF-3A6C-4FD9-9353-AA07150E6B40}">
      <dgm:prSet/>
      <dgm:spPr/>
      <dgm:t>
        <a:bodyPr/>
        <a:lstStyle/>
        <a:p>
          <a:endParaRPr lang="it-IT"/>
        </a:p>
      </dgm:t>
    </dgm:pt>
    <dgm:pt modelId="{DC61EC7A-37F9-4B8A-937F-287E4549F413}" type="sibTrans" cxnId="{1B1384AF-3A6C-4FD9-9353-AA07150E6B40}">
      <dgm:prSet/>
      <dgm:spPr/>
      <dgm:t>
        <a:bodyPr/>
        <a:lstStyle/>
        <a:p>
          <a:endParaRPr lang="it-IT"/>
        </a:p>
      </dgm:t>
    </dgm:pt>
    <dgm:pt modelId="{9557DF8C-84F1-4515-B529-E4EF880ADAED}">
      <dgm:prSet phldrT="[Testo]" custT="1"/>
      <dgm:spPr/>
      <dgm:t>
        <a:bodyPr/>
        <a:lstStyle/>
        <a:p>
          <a:r>
            <a:rPr lang="it-IT" sz="1400" dirty="0" smtClean="0"/>
            <a:t>Parte I, Parte II</a:t>
          </a:r>
          <a:endParaRPr lang="it-IT" sz="1400" dirty="0"/>
        </a:p>
      </dgm:t>
    </dgm:pt>
    <dgm:pt modelId="{493BC644-0475-49EB-9575-94D5C38695FA}" type="parTrans" cxnId="{CB18171E-FE9A-402E-A7D2-E4F3876A88A9}">
      <dgm:prSet/>
      <dgm:spPr/>
      <dgm:t>
        <a:bodyPr/>
        <a:lstStyle/>
        <a:p>
          <a:endParaRPr lang="it-IT"/>
        </a:p>
      </dgm:t>
    </dgm:pt>
    <dgm:pt modelId="{D75A7C0A-5CF2-449E-B334-F306405A7A32}" type="sibTrans" cxnId="{CB18171E-FE9A-402E-A7D2-E4F3876A88A9}">
      <dgm:prSet/>
      <dgm:spPr/>
      <dgm:t>
        <a:bodyPr/>
        <a:lstStyle/>
        <a:p>
          <a:endParaRPr lang="it-IT"/>
        </a:p>
      </dgm:t>
    </dgm:pt>
    <dgm:pt modelId="{5BF8C36E-D716-4D96-91B5-3A8055A192BD}">
      <dgm:prSet phldrT="[Testo]" custT="1"/>
      <dgm:spPr>
        <a:solidFill>
          <a:schemeClr val="bg1"/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2012</a:t>
          </a:r>
        </a:p>
      </dgm:t>
    </dgm:pt>
    <dgm:pt modelId="{630677E0-46AD-422C-9076-DB22BDBAC9AE}" type="parTrans" cxnId="{EACD1595-9D93-4CC0-8299-E0C6240EB55D}">
      <dgm:prSet/>
      <dgm:spPr/>
      <dgm:t>
        <a:bodyPr/>
        <a:lstStyle/>
        <a:p>
          <a:endParaRPr lang="it-IT"/>
        </a:p>
      </dgm:t>
    </dgm:pt>
    <dgm:pt modelId="{87D2EE1A-6D4F-4C66-A1DD-27F11CAFB943}" type="sibTrans" cxnId="{EACD1595-9D93-4CC0-8299-E0C6240EB55D}">
      <dgm:prSet/>
      <dgm:spPr/>
      <dgm:t>
        <a:bodyPr/>
        <a:lstStyle/>
        <a:p>
          <a:endParaRPr lang="it-IT"/>
        </a:p>
      </dgm:t>
    </dgm:pt>
    <dgm:pt modelId="{F40979A4-02EF-466C-B0AC-66232A7ABDBD}">
      <dgm:prSet phldrT="[Testo]" custT="1"/>
      <dgm:spPr/>
      <dgm:t>
        <a:bodyPr/>
        <a:lstStyle/>
        <a:p>
          <a:r>
            <a:rPr lang="it-IT" sz="1400" dirty="0" smtClean="0"/>
            <a:t>Parte II</a:t>
          </a:r>
          <a:endParaRPr lang="it-IT" sz="1400" dirty="0"/>
        </a:p>
      </dgm:t>
    </dgm:pt>
    <dgm:pt modelId="{29083372-5529-4004-9581-AE223491204B}" type="parTrans" cxnId="{CB913DF1-6474-4E76-B1AC-EBA4279356CE}">
      <dgm:prSet/>
      <dgm:spPr/>
      <dgm:t>
        <a:bodyPr/>
        <a:lstStyle/>
        <a:p>
          <a:endParaRPr lang="it-IT"/>
        </a:p>
      </dgm:t>
    </dgm:pt>
    <dgm:pt modelId="{3D2201BC-8EC4-4AA7-BA03-A14E3ED8FB01}" type="sibTrans" cxnId="{CB913DF1-6474-4E76-B1AC-EBA4279356CE}">
      <dgm:prSet/>
      <dgm:spPr/>
      <dgm:t>
        <a:bodyPr/>
        <a:lstStyle/>
        <a:p>
          <a:endParaRPr lang="it-IT"/>
        </a:p>
      </dgm:t>
    </dgm:pt>
    <dgm:pt modelId="{E4890011-88FE-4FC8-A172-ECEF2E11301D}">
      <dgm:prSet phldrT="[Testo]" custT="1"/>
      <dgm:spPr>
        <a:solidFill>
          <a:schemeClr val="bg1"/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it-IT" sz="1400" b="1" dirty="0" smtClean="0">
              <a:solidFill>
                <a:schemeClr val="tx1"/>
              </a:solidFill>
            </a:rPr>
            <a:t>2011</a:t>
          </a:r>
          <a:endParaRPr lang="it-IT" sz="1400" b="1" dirty="0"/>
        </a:p>
      </dgm:t>
    </dgm:pt>
    <dgm:pt modelId="{92718E62-AEAC-4604-9B31-2748E2797900}" type="parTrans" cxnId="{5462850E-A221-4ACB-9315-222EFAFC51C7}">
      <dgm:prSet/>
      <dgm:spPr/>
      <dgm:t>
        <a:bodyPr/>
        <a:lstStyle/>
        <a:p>
          <a:endParaRPr lang="it-IT"/>
        </a:p>
      </dgm:t>
    </dgm:pt>
    <dgm:pt modelId="{FE0197B2-35BE-42AA-BCC3-2BA08A8A7AF1}" type="sibTrans" cxnId="{5462850E-A221-4ACB-9315-222EFAFC51C7}">
      <dgm:prSet/>
      <dgm:spPr/>
      <dgm:t>
        <a:bodyPr/>
        <a:lstStyle/>
        <a:p>
          <a:endParaRPr lang="it-IT"/>
        </a:p>
      </dgm:t>
    </dgm:pt>
    <dgm:pt modelId="{1A23AA0B-3941-4198-84B5-D842D289BCD5}">
      <dgm:prSet phldrT="[Testo]" custT="1"/>
      <dgm:spPr/>
      <dgm:t>
        <a:bodyPr/>
        <a:lstStyle/>
        <a:p>
          <a:r>
            <a:rPr lang="it-IT" sz="1400" dirty="0" smtClean="0"/>
            <a:t>Parte II</a:t>
          </a:r>
          <a:endParaRPr lang="it-IT" sz="1400" dirty="0"/>
        </a:p>
      </dgm:t>
    </dgm:pt>
    <dgm:pt modelId="{42055DA9-125D-4353-A56A-33E95B112C01}" type="parTrans" cxnId="{F01F599D-C462-4774-B02E-A36022409706}">
      <dgm:prSet/>
      <dgm:spPr/>
      <dgm:t>
        <a:bodyPr/>
        <a:lstStyle/>
        <a:p>
          <a:endParaRPr lang="it-IT"/>
        </a:p>
      </dgm:t>
    </dgm:pt>
    <dgm:pt modelId="{1F37BF6A-2196-40BD-AE57-06922D0E9A67}" type="sibTrans" cxnId="{F01F599D-C462-4774-B02E-A36022409706}">
      <dgm:prSet/>
      <dgm:spPr/>
      <dgm:t>
        <a:bodyPr/>
        <a:lstStyle/>
        <a:p>
          <a:endParaRPr lang="it-IT"/>
        </a:p>
      </dgm:t>
    </dgm:pt>
    <dgm:pt modelId="{1B4462D1-00D2-4123-9B92-4EAFDD82AB67}">
      <dgm:prSet phldrT="[Testo]" custT="1"/>
      <dgm:spPr/>
      <dgm:t>
        <a:bodyPr/>
        <a:lstStyle/>
        <a:p>
          <a:endParaRPr lang="it-IT" sz="1400" dirty="0"/>
        </a:p>
      </dgm:t>
    </dgm:pt>
    <dgm:pt modelId="{44BD04CE-B1E0-4A0E-A7C3-0BF528FDF5AB}" type="parTrans" cxnId="{5C526C81-4F97-474B-82ED-EF6A9AB3367D}">
      <dgm:prSet/>
      <dgm:spPr/>
      <dgm:t>
        <a:bodyPr/>
        <a:lstStyle/>
        <a:p>
          <a:endParaRPr lang="it-IT"/>
        </a:p>
      </dgm:t>
    </dgm:pt>
    <dgm:pt modelId="{0E4D95FD-D238-44F2-854F-4EDCE1397851}" type="sibTrans" cxnId="{5C526C81-4F97-474B-82ED-EF6A9AB3367D}">
      <dgm:prSet/>
      <dgm:spPr/>
      <dgm:t>
        <a:bodyPr/>
        <a:lstStyle/>
        <a:p>
          <a:endParaRPr lang="it-IT"/>
        </a:p>
      </dgm:t>
    </dgm:pt>
    <dgm:pt modelId="{9CA7847B-67A1-4480-B533-A4AD415EA04F}">
      <dgm:prSet phldrT="[Testo]" custT="1"/>
      <dgm:spPr/>
      <dgm:t>
        <a:bodyPr/>
        <a:lstStyle/>
        <a:p>
          <a:r>
            <a:rPr lang="it-IT" sz="1400" dirty="0" smtClean="0"/>
            <a:t>(per i quadri E2 </a:t>
          </a:r>
          <a:r>
            <a:rPr lang="it-IT" sz="1400" dirty="0" err="1" smtClean="0"/>
            <a:t>mob</a:t>
          </a:r>
          <a:r>
            <a:rPr lang="it-IT" sz="1400" dirty="0" smtClean="0"/>
            <a:t>. </a:t>
          </a:r>
          <a:r>
            <a:rPr lang="it-IT" sz="1400" dirty="0" err="1" smtClean="0"/>
            <a:t>internaz</a:t>
          </a:r>
          <a:r>
            <a:rPr lang="it-IT" sz="1400" dirty="0" smtClean="0"/>
            <a:t>. e G.1 bandi </a:t>
          </a:r>
          <a:r>
            <a:rPr lang="it-IT" sz="1400" dirty="0" err="1" smtClean="0"/>
            <a:t>compet</a:t>
          </a:r>
          <a:r>
            <a:rPr lang="it-IT" sz="1400" dirty="0" smtClean="0"/>
            <a:t>., la compilazione è a cura del Dipartimento)</a:t>
          </a:r>
          <a:endParaRPr lang="it-IT" sz="1400" dirty="0"/>
        </a:p>
      </dgm:t>
    </dgm:pt>
    <dgm:pt modelId="{34CEA71A-0C87-437E-AA61-A12EE6314BE2}" type="parTrans" cxnId="{4679ED41-3A4E-4049-AB55-3437A1F04471}">
      <dgm:prSet/>
      <dgm:spPr/>
    </dgm:pt>
    <dgm:pt modelId="{07DF4E1D-26C0-43F1-8002-84DD650FD0DB}" type="sibTrans" cxnId="{4679ED41-3A4E-4049-AB55-3437A1F04471}">
      <dgm:prSet/>
      <dgm:spPr/>
    </dgm:pt>
    <dgm:pt modelId="{5DCA042A-6897-4520-B67C-A421EB4134B9}">
      <dgm:prSet phldrT="[Testo]" custT="1"/>
      <dgm:spPr/>
      <dgm:t>
        <a:bodyPr/>
        <a:lstStyle/>
        <a:p>
          <a:r>
            <a:rPr lang="it-IT" sz="1400" dirty="0" smtClean="0"/>
            <a:t>(per i quadri E2 </a:t>
          </a:r>
          <a:r>
            <a:rPr lang="it-IT" sz="1400" dirty="0" err="1" smtClean="0"/>
            <a:t>mob</a:t>
          </a:r>
          <a:r>
            <a:rPr lang="it-IT" sz="1400" dirty="0" smtClean="0"/>
            <a:t>. </a:t>
          </a:r>
          <a:r>
            <a:rPr lang="it-IT" sz="1400" dirty="0" err="1" smtClean="0"/>
            <a:t>internaz</a:t>
          </a:r>
          <a:r>
            <a:rPr lang="it-IT" sz="1400" dirty="0" smtClean="0"/>
            <a:t>. e G.1 bandi </a:t>
          </a:r>
          <a:r>
            <a:rPr lang="it-IT" sz="1400" dirty="0" err="1" smtClean="0"/>
            <a:t>compet</a:t>
          </a:r>
          <a:r>
            <a:rPr lang="it-IT" sz="1400" dirty="0" smtClean="0"/>
            <a:t>., la compilazione è a cura dell’Ateneo)</a:t>
          </a:r>
          <a:endParaRPr lang="it-IT" sz="1400" dirty="0"/>
        </a:p>
      </dgm:t>
    </dgm:pt>
    <dgm:pt modelId="{780A7345-F535-45AC-B020-96111E65FD2E}" type="parTrans" cxnId="{6E5931D2-5D86-4033-9B3D-31E600378C1C}">
      <dgm:prSet/>
      <dgm:spPr/>
    </dgm:pt>
    <dgm:pt modelId="{9CB1F463-E678-4513-96E5-79ED3B1DEC2F}" type="sibTrans" cxnId="{6E5931D2-5D86-4033-9B3D-31E600378C1C}">
      <dgm:prSet/>
      <dgm:spPr/>
    </dgm:pt>
    <dgm:pt modelId="{CF796C31-E827-49F6-9104-08EC0991BD79}">
      <dgm:prSet phldrT="[Testo]" custT="1"/>
      <dgm:spPr/>
      <dgm:t>
        <a:bodyPr/>
        <a:lstStyle/>
        <a:p>
          <a:r>
            <a:rPr lang="it-IT" sz="1400" dirty="0" smtClean="0"/>
            <a:t>(per i quadri E2 </a:t>
          </a:r>
          <a:r>
            <a:rPr lang="it-IT" sz="1400" dirty="0" err="1" smtClean="0"/>
            <a:t>mob</a:t>
          </a:r>
          <a:r>
            <a:rPr lang="it-IT" sz="1400" dirty="0" smtClean="0"/>
            <a:t>. </a:t>
          </a:r>
          <a:r>
            <a:rPr lang="it-IT" sz="1400" dirty="0" err="1" smtClean="0"/>
            <a:t>internaz</a:t>
          </a:r>
          <a:r>
            <a:rPr lang="it-IT" sz="1400" dirty="0" smtClean="0"/>
            <a:t>. e G.1 bandi </a:t>
          </a:r>
          <a:r>
            <a:rPr lang="it-IT" sz="1400" dirty="0" err="1" smtClean="0"/>
            <a:t>compet</a:t>
          </a:r>
          <a:r>
            <a:rPr lang="it-IT" sz="1400" dirty="0" smtClean="0"/>
            <a:t>., la compilazione è a cura dell’Ateneo)</a:t>
          </a:r>
          <a:endParaRPr lang="it-IT" sz="1400" dirty="0"/>
        </a:p>
      </dgm:t>
    </dgm:pt>
    <dgm:pt modelId="{CE3D0D74-A1EB-4878-982B-F16C448E3F02}" type="parTrans" cxnId="{6CCE4E1D-F12D-4855-B96B-E430101E6BF2}">
      <dgm:prSet/>
      <dgm:spPr/>
    </dgm:pt>
    <dgm:pt modelId="{EECAFE02-716A-4097-9783-B82D1BFCD625}" type="sibTrans" cxnId="{6CCE4E1D-F12D-4855-B96B-E430101E6BF2}">
      <dgm:prSet/>
      <dgm:spPr/>
    </dgm:pt>
    <dgm:pt modelId="{FBD265FF-87AE-408A-BC90-9CE556213C8A}" type="pres">
      <dgm:prSet presAssocID="{0A9967E0-B146-4A60-BE28-6BA5DA8B7A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8A7B67D-65D3-4D34-96D2-3BD8F865F8E7}" type="pres">
      <dgm:prSet presAssocID="{D017D69B-87E7-49B1-BD06-39A71302FD93}" presName="linNode" presStyleCnt="0"/>
      <dgm:spPr/>
    </dgm:pt>
    <dgm:pt modelId="{0F7FF830-1166-4A77-918C-7D48E92B5004}" type="pres">
      <dgm:prSet presAssocID="{D017D69B-87E7-49B1-BD06-39A71302FD93}" presName="parentText" presStyleLbl="node1" presStyleIdx="0" presStyleCnt="3" custScaleX="71744" custLinFactNeighborX="-824" custLinFactNeighborY="-686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6BF73A-BB46-4FA5-9C3C-9A15060A9735}" type="pres">
      <dgm:prSet presAssocID="{D017D69B-87E7-49B1-BD06-39A71302FD93}" presName="descendantText" presStyleLbl="alignAccFollowNode1" presStyleIdx="0" presStyleCnt="3" custScaleX="1609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41686E-41E4-4B0E-B225-A1437AD19B27}" type="pres">
      <dgm:prSet presAssocID="{DC61EC7A-37F9-4B8A-937F-287E4549F413}" presName="sp" presStyleCnt="0"/>
      <dgm:spPr/>
    </dgm:pt>
    <dgm:pt modelId="{92D7216D-9469-4DB9-BA88-5ACF1C8B731C}" type="pres">
      <dgm:prSet presAssocID="{5BF8C36E-D716-4D96-91B5-3A8055A192BD}" presName="linNode" presStyleCnt="0"/>
      <dgm:spPr/>
    </dgm:pt>
    <dgm:pt modelId="{79D1DB04-CD42-48D0-ACA8-CAE2C27F2563}" type="pres">
      <dgm:prSet presAssocID="{5BF8C36E-D716-4D96-91B5-3A8055A192BD}" presName="parentText" presStyleLbl="node1" presStyleIdx="1" presStyleCnt="3" custScaleX="6076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809E61-8A15-45C1-8463-CC078FE4EA2E}" type="pres">
      <dgm:prSet presAssocID="{5BF8C36E-D716-4D96-91B5-3A8055A192BD}" presName="descendantText" presStyleLbl="alignAccFollowNode1" presStyleIdx="1" presStyleCnt="3" custScaleX="1354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C17A6B-A0D0-4B3C-B7A2-3F698C4BFBB4}" type="pres">
      <dgm:prSet presAssocID="{87D2EE1A-6D4F-4C66-A1DD-27F11CAFB943}" presName="sp" presStyleCnt="0"/>
      <dgm:spPr/>
    </dgm:pt>
    <dgm:pt modelId="{E844A258-A597-4EEE-B205-9197636BEEDB}" type="pres">
      <dgm:prSet presAssocID="{E4890011-88FE-4FC8-A172-ECEF2E11301D}" presName="linNode" presStyleCnt="0"/>
      <dgm:spPr/>
    </dgm:pt>
    <dgm:pt modelId="{5AB74CF6-C083-4A84-9C18-A286781246B7}" type="pres">
      <dgm:prSet presAssocID="{E4890011-88FE-4FC8-A172-ECEF2E11301D}" presName="parentText" presStyleLbl="node1" presStyleIdx="2" presStyleCnt="3" custScaleX="55522" custLinFactNeighborX="-12" custLinFactNeighborY="539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B3F432-16F5-4746-80DF-AD25C9DEB261}" type="pres">
      <dgm:prSet presAssocID="{E4890011-88FE-4FC8-A172-ECEF2E11301D}" presName="descendantText" presStyleLbl="alignAccFollowNode1" presStyleIdx="2" presStyleCnt="3" custScaleX="1240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ACD1595-9D93-4CC0-8299-E0C6240EB55D}" srcId="{0A9967E0-B146-4A60-BE28-6BA5DA8B7A88}" destId="{5BF8C36E-D716-4D96-91B5-3A8055A192BD}" srcOrd="1" destOrd="0" parTransId="{630677E0-46AD-422C-9076-DB22BDBAC9AE}" sibTransId="{87D2EE1A-6D4F-4C66-A1DD-27F11CAFB943}"/>
    <dgm:cxn modelId="{CB18171E-FE9A-402E-A7D2-E4F3876A88A9}" srcId="{D017D69B-87E7-49B1-BD06-39A71302FD93}" destId="{9557DF8C-84F1-4515-B529-E4EF880ADAED}" srcOrd="0" destOrd="0" parTransId="{493BC644-0475-49EB-9575-94D5C38695FA}" sibTransId="{D75A7C0A-5CF2-449E-B334-F306405A7A32}"/>
    <dgm:cxn modelId="{6CCE4E1D-F12D-4855-B96B-E430101E6BF2}" srcId="{E4890011-88FE-4FC8-A172-ECEF2E11301D}" destId="{CF796C31-E827-49F6-9104-08EC0991BD79}" srcOrd="1" destOrd="0" parTransId="{CE3D0D74-A1EB-4878-982B-F16C448E3F02}" sibTransId="{EECAFE02-716A-4097-9783-B82D1BFCD625}"/>
    <dgm:cxn modelId="{F2489ACB-EEBD-43E9-9D87-B94AB0F6E58D}" type="presOf" srcId="{1A23AA0B-3941-4198-84B5-D842D289BCD5}" destId="{7CB3F432-16F5-4746-80DF-AD25C9DEB261}" srcOrd="0" destOrd="0" presId="urn:microsoft.com/office/officeart/2005/8/layout/vList5"/>
    <dgm:cxn modelId="{6E5931D2-5D86-4033-9B3D-31E600378C1C}" srcId="{5BF8C36E-D716-4D96-91B5-3A8055A192BD}" destId="{5DCA042A-6897-4520-B67C-A421EB4134B9}" srcOrd="1" destOrd="0" parTransId="{780A7345-F535-45AC-B020-96111E65FD2E}" sibTransId="{9CB1F463-E678-4513-96E5-79ED3B1DEC2F}"/>
    <dgm:cxn modelId="{5786542D-20FF-4B45-9031-861A8350058A}" type="presOf" srcId="{9557DF8C-84F1-4515-B529-E4EF880ADAED}" destId="{856BF73A-BB46-4FA5-9C3C-9A15060A9735}" srcOrd="0" destOrd="0" presId="urn:microsoft.com/office/officeart/2005/8/layout/vList5"/>
    <dgm:cxn modelId="{488F66B9-1A6E-4B49-9C7F-DEEB3767C98B}" type="presOf" srcId="{0A9967E0-B146-4A60-BE28-6BA5DA8B7A88}" destId="{FBD265FF-87AE-408A-BC90-9CE556213C8A}" srcOrd="0" destOrd="0" presId="urn:microsoft.com/office/officeart/2005/8/layout/vList5"/>
    <dgm:cxn modelId="{CB913DF1-6474-4E76-B1AC-EBA4279356CE}" srcId="{5BF8C36E-D716-4D96-91B5-3A8055A192BD}" destId="{F40979A4-02EF-466C-B0AC-66232A7ABDBD}" srcOrd="0" destOrd="0" parTransId="{29083372-5529-4004-9581-AE223491204B}" sibTransId="{3D2201BC-8EC4-4AA7-BA03-A14E3ED8FB01}"/>
    <dgm:cxn modelId="{5C526C81-4F97-474B-82ED-EF6A9AB3367D}" srcId="{5BF8C36E-D716-4D96-91B5-3A8055A192BD}" destId="{1B4462D1-00D2-4123-9B92-4EAFDD82AB67}" srcOrd="2" destOrd="0" parTransId="{44BD04CE-B1E0-4A0E-A7C3-0BF528FDF5AB}" sibTransId="{0E4D95FD-D238-44F2-854F-4EDCE1397851}"/>
    <dgm:cxn modelId="{8323630B-73BD-49CB-8EB6-3DC7FCAF5E2E}" type="presOf" srcId="{CF796C31-E827-49F6-9104-08EC0991BD79}" destId="{7CB3F432-16F5-4746-80DF-AD25C9DEB261}" srcOrd="0" destOrd="1" presId="urn:microsoft.com/office/officeart/2005/8/layout/vList5"/>
    <dgm:cxn modelId="{0F28BB39-0371-4AA1-84B7-CED1FCBDAAC5}" type="presOf" srcId="{D017D69B-87E7-49B1-BD06-39A71302FD93}" destId="{0F7FF830-1166-4A77-918C-7D48E92B5004}" srcOrd="0" destOrd="0" presId="urn:microsoft.com/office/officeart/2005/8/layout/vList5"/>
    <dgm:cxn modelId="{5462850E-A221-4ACB-9315-222EFAFC51C7}" srcId="{0A9967E0-B146-4A60-BE28-6BA5DA8B7A88}" destId="{E4890011-88FE-4FC8-A172-ECEF2E11301D}" srcOrd="2" destOrd="0" parTransId="{92718E62-AEAC-4604-9B31-2748E2797900}" sibTransId="{FE0197B2-35BE-42AA-BCC3-2BA08A8A7AF1}"/>
    <dgm:cxn modelId="{1B1384AF-3A6C-4FD9-9353-AA07150E6B40}" srcId="{0A9967E0-B146-4A60-BE28-6BA5DA8B7A88}" destId="{D017D69B-87E7-49B1-BD06-39A71302FD93}" srcOrd="0" destOrd="0" parTransId="{DA50E0DD-0F8A-44EE-B271-42324C267293}" sibTransId="{DC61EC7A-37F9-4B8A-937F-287E4549F413}"/>
    <dgm:cxn modelId="{4A8FF442-D5FA-46E3-8924-F253D13DBBE7}" type="presOf" srcId="{9CA7847B-67A1-4480-B533-A4AD415EA04F}" destId="{856BF73A-BB46-4FA5-9C3C-9A15060A9735}" srcOrd="0" destOrd="1" presId="urn:microsoft.com/office/officeart/2005/8/layout/vList5"/>
    <dgm:cxn modelId="{4679ED41-3A4E-4049-AB55-3437A1F04471}" srcId="{D017D69B-87E7-49B1-BD06-39A71302FD93}" destId="{9CA7847B-67A1-4480-B533-A4AD415EA04F}" srcOrd="1" destOrd="0" parTransId="{34CEA71A-0C87-437E-AA61-A12EE6314BE2}" sibTransId="{07DF4E1D-26C0-43F1-8002-84DD650FD0DB}"/>
    <dgm:cxn modelId="{F01F599D-C462-4774-B02E-A36022409706}" srcId="{E4890011-88FE-4FC8-A172-ECEF2E11301D}" destId="{1A23AA0B-3941-4198-84B5-D842D289BCD5}" srcOrd="0" destOrd="0" parTransId="{42055DA9-125D-4353-A56A-33E95B112C01}" sibTransId="{1F37BF6A-2196-40BD-AE57-06922D0E9A67}"/>
    <dgm:cxn modelId="{DF9EA461-D2F7-41B2-8BF4-45B750AEC6DA}" type="presOf" srcId="{1B4462D1-00D2-4123-9B92-4EAFDD82AB67}" destId="{9E809E61-8A15-45C1-8463-CC078FE4EA2E}" srcOrd="0" destOrd="2" presId="urn:microsoft.com/office/officeart/2005/8/layout/vList5"/>
    <dgm:cxn modelId="{B7AA9124-2C75-4E02-A1C0-7764EB12B83A}" type="presOf" srcId="{F40979A4-02EF-466C-B0AC-66232A7ABDBD}" destId="{9E809E61-8A15-45C1-8463-CC078FE4EA2E}" srcOrd="0" destOrd="0" presId="urn:microsoft.com/office/officeart/2005/8/layout/vList5"/>
    <dgm:cxn modelId="{53D2FC40-687D-4D70-8689-0C3179CA125E}" type="presOf" srcId="{E4890011-88FE-4FC8-A172-ECEF2E11301D}" destId="{5AB74CF6-C083-4A84-9C18-A286781246B7}" srcOrd="0" destOrd="0" presId="urn:microsoft.com/office/officeart/2005/8/layout/vList5"/>
    <dgm:cxn modelId="{D52B3D39-8359-4F54-8A55-644AB1EDA770}" type="presOf" srcId="{5BF8C36E-D716-4D96-91B5-3A8055A192BD}" destId="{79D1DB04-CD42-48D0-ACA8-CAE2C27F2563}" srcOrd="0" destOrd="0" presId="urn:microsoft.com/office/officeart/2005/8/layout/vList5"/>
    <dgm:cxn modelId="{879440E2-CA91-4182-97FD-023BFC7809BD}" type="presOf" srcId="{5DCA042A-6897-4520-B67C-A421EB4134B9}" destId="{9E809E61-8A15-45C1-8463-CC078FE4EA2E}" srcOrd="0" destOrd="1" presId="urn:microsoft.com/office/officeart/2005/8/layout/vList5"/>
    <dgm:cxn modelId="{98CFF67F-ECD8-4221-B65E-875058A4B380}" type="presParOf" srcId="{FBD265FF-87AE-408A-BC90-9CE556213C8A}" destId="{68A7B67D-65D3-4D34-96D2-3BD8F865F8E7}" srcOrd="0" destOrd="0" presId="urn:microsoft.com/office/officeart/2005/8/layout/vList5"/>
    <dgm:cxn modelId="{435D1997-64F1-434F-9BEF-12A7ABBFDCCC}" type="presParOf" srcId="{68A7B67D-65D3-4D34-96D2-3BD8F865F8E7}" destId="{0F7FF830-1166-4A77-918C-7D48E92B5004}" srcOrd="0" destOrd="0" presId="urn:microsoft.com/office/officeart/2005/8/layout/vList5"/>
    <dgm:cxn modelId="{89D3423D-798C-4135-A879-8B32E36CF209}" type="presParOf" srcId="{68A7B67D-65D3-4D34-96D2-3BD8F865F8E7}" destId="{856BF73A-BB46-4FA5-9C3C-9A15060A9735}" srcOrd="1" destOrd="0" presId="urn:microsoft.com/office/officeart/2005/8/layout/vList5"/>
    <dgm:cxn modelId="{6C4AA36D-8EAA-424F-BAAF-7D9C6A4EF82D}" type="presParOf" srcId="{FBD265FF-87AE-408A-BC90-9CE556213C8A}" destId="{FC41686E-41E4-4B0E-B225-A1437AD19B27}" srcOrd="1" destOrd="0" presId="urn:microsoft.com/office/officeart/2005/8/layout/vList5"/>
    <dgm:cxn modelId="{FB7A1230-A40E-49C6-A45C-38418312F7F9}" type="presParOf" srcId="{FBD265FF-87AE-408A-BC90-9CE556213C8A}" destId="{92D7216D-9469-4DB9-BA88-5ACF1C8B731C}" srcOrd="2" destOrd="0" presId="urn:microsoft.com/office/officeart/2005/8/layout/vList5"/>
    <dgm:cxn modelId="{7871C4D9-BD1C-4582-8B5F-621149A02ACE}" type="presParOf" srcId="{92D7216D-9469-4DB9-BA88-5ACF1C8B731C}" destId="{79D1DB04-CD42-48D0-ACA8-CAE2C27F2563}" srcOrd="0" destOrd="0" presId="urn:microsoft.com/office/officeart/2005/8/layout/vList5"/>
    <dgm:cxn modelId="{E3CE851E-6E03-4B2D-A527-3E7F873C0B4D}" type="presParOf" srcId="{92D7216D-9469-4DB9-BA88-5ACF1C8B731C}" destId="{9E809E61-8A15-45C1-8463-CC078FE4EA2E}" srcOrd="1" destOrd="0" presId="urn:microsoft.com/office/officeart/2005/8/layout/vList5"/>
    <dgm:cxn modelId="{B8B4BD01-5DB9-4E50-89D2-2DB0D520C50B}" type="presParOf" srcId="{FBD265FF-87AE-408A-BC90-9CE556213C8A}" destId="{C5C17A6B-A0D0-4B3C-B7A2-3F698C4BFBB4}" srcOrd="3" destOrd="0" presId="urn:microsoft.com/office/officeart/2005/8/layout/vList5"/>
    <dgm:cxn modelId="{F8DF35C8-DF3A-44B8-AB74-9DF83FC22F53}" type="presParOf" srcId="{FBD265FF-87AE-408A-BC90-9CE556213C8A}" destId="{E844A258-A597-4EEE-B205-9197636BEEDB}" srcOrd="4" destOrd="0" presId="urn:microsoft.com/office/officeart/2005/8/layout/vList5"/>
    <dgm:cxn modelId="{B1DF783C-97E1-4D92-B830-6516A6EBE1E6}" type="presParOf" srcId="{E844A258-A597-4EEE-B205-9197636BEEDB}" destId="{5AB74CF6-C083-4A84-9C18-A286781246B7}" srcOrd="0" destOrd="0" presId="urn:microsoft.com/office/officeart/2005/8/layout/vList5"/>
    <dgm:cxn modelId="{4857944A-068B-4B3D-BE49-0434F63D1865}" type="presParOf" srcId="{E844A258-A597-4EEE-B205-9197636BEEDB}" destId="{7CB3F432-16F5-4746-80DF-AD25C9DEB2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967E0-B146-4A60-BE28-6BA5DA8B7A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017D69B-87E7-49B1-BD06-39A71302FD93}">
      <dgm:prSet phldrT="[Testo]" custT="1"/>
      <dgm:spPr/>
      <dgm:t>
        <a:bodyPr/>
        <a:lstStyle/>
        <a:p>
          <a:pPr algn="l"/>
          <a:r>
            <a:rPr lang="it-IT" sz="1400" b="0" dirty="0" smtClean="0">
              <a:solidFill>
                <a:schemeClr val="tx1"/>
              </a:solidFill>
            </a:rPr>
            <a:t>Personale</a:t>
          </a:r>
          <a:r>
            <a:rPr lang="it-IT" sz="1600" b="0" dirty="0" smtClean="0">
              <a:solidFill>
                <a:schemeClr val="tx1"/>
              </a:solidFill>
            </a:rPr>
            <a:t> </a:t>
          </a:r>
          <a:r>
            <a:rPr lang="it-IT" sz="1400" b="0" dirty="0" smtClean="0">
              <a:solidFill>
                <a:schemeClr val="tx1"/>
              </a:solidFill>
            </a:rPr>
            <a:t>docente e </a:t>
          </a:r>
          <a:r>
            <a:rPr lang="it-IT" sz="1400" b="0" dirty="0" err="1" smtClean="0">
              <a:solidFill>
                <a:schemeClr val="tx1"/>
              </a:solidFill>
            </a:rPr>
            <a:t>Loginmiur</a:t>
          </a:r>
          <a:r>
            <a:rPr lang="it-IT" sz="1400" b="0" dirty="0" smtClean="0">
              <a:solidFill>
                <a:schemeClr val="tx1"/>
              </a:solidFill>
            </a:rPr>
            <a:t> (quadro C.2.a)</a:t>
          </a:r>
          <a:endParaRPr lang="it-IT" sz="1400" b="0" dirty="0">
            <a:solidFill>
              <a:schemeClr val="tx1"/>
            </a:solidFill>
          </a:endParaRPr>
        </a:p>
      </dgm:t>
    </dgm:pt>
    <dgm:pt modelId="{DA50E0DD-0F8A-44EE-B271-42324C267293}" type="parTrans" cxnId="{1B1384AF-3A6C-4FD9-9353-AA07150E6B40}">
      <dgm:prSet/>
      <dgm:spPr/>
      <dgm:t>
        <a:bodyPr/>
        <a:lstStyle/>
        <a:p>
          <a:endParaRPr lang="it-IT"/>
        </a:p>
      </dgm:t>
    </dgm:pt>
    <dgm:pt modelId="{DC61EC7A-37F9-4B8A-937F-287E4549F413}" type="sibTrans" cxnId="{1B1384AF-3A6C-4FD9-9353-AA07150E6B40}">
      <dgm:prSet/>
      <dgm:spPr/>
      <dgm:t>
        <a:bodyPr/>
        <a:lstStyle/>
        <a:p>
          <a:endParaRPr lang="it-IT"/>
        </a:p>
      </dgm:t>
    </dgm:pt>
    <dgm:pt modelId="{9557DF8C-84F1-4515-B529-E4EF880ADAED}">
      <dgm:prSet phldrT="[Testo]" custT="1"/>
      <dgm:spPr/>
      <dgm:t>
        <a:bodyPr/>
        <a:lstStyle/>
        <a:p>
          <a:pPr algn="ctr"/>
          <a:r>
            <a:rPr lang="it-IT" sz="1100" dirty="0" smtClean="0">
              <a:solidFill>
                <a:schemeClr val="tx1"/>
              </a:solidFill>
            </a:rPr>
            <a:t>In servizio al 31.12.2013  (per tutte e 3 le schede)</a:t>
          </a:r>
          <a:endParaRPr lang="it-IT" sz="1100" dirty="0"/>
        </a:p>
      </dgm:t>
    </dgm:pt>
    <dgm:pt modelId="{493BC644-0475-49EB-9575-94D5C38695FA}" type="parTrans" cxnId="{CB18171E-FE9A-402E-A7D2-E4F3876A88A9}">
      <dgm:prSet/>
      <dgm:spPr/>
      <dgm:t>
        <a:bodyPr/>
        <a:lstStyle/>
        <a:p>
          <a:endParaRPr lang="it-IT"/>
        </a:p>
      </dgm:t>
    </dgm:pt>
    <dgm:pt modelId="{D75A7C0A-5CF2-449E-B334-F306405A7A32}" type="sibTrans" cxnId="{CB18171E-FE9A-402E-A7D2-E4F3876A88A9}">
      <dgm:prSet/>
      <dgm:spPr/>
      <dgm:t>
        <a:bodyPr/>
        <a:lstStyle/>
        <a:p>
          <a:endParaRPr lang="it-IT"/>
        </a:p>
      </dgm:t>
    </dgm:pt>
    <dgm:pt modelId="{5BF8C36E-D716-4D96-91B5-3A8055A192BD}">
      <dgm:prSet phldrT="[Testo]" custT="1"/>
      <dgm:spPr/>
      <dgm:t>
        <a:bodyPr/>
        <a:lstStyle/>
        <a:p>
          <a:pPr algn="l"/>
          <a:r>
            <a:rPr lang="it-IT" sz="1400" b="0" dirty="0" smtClean="0">
              <a:solidFill>
                <a:schemeClr val="tx1"/>
              </a:solidFill>
            </a:rPr>
            <a:t>Personale</a:t>
          </a:r>
          <a:r>
            <a:rPr lang="it-IT" sz="1600" b="0" dirty="0" smtClean="0">
              <a:solidFill>
                <a:schemeClr val="tx1"/>
              </a:solidFill>
            </a:rPr>
            <a:t> </a:t>
          </a:r>
          <a:r>
            <a:rPr lang="it-IT" sz="1400" b="0" dirty="0" smtClean="0">
              <a:solidFill>
                <a:schemeClr val="tx1"/>
              </a:solidFill>
            </a:rPr>
            <a:t>tecnico-amministrativo (quadro C.2.b)</a:t>
          </a:r>
        </a:p>
      </dgm:t>
    </dgm:pt>
    <dgm:pt modelId="{630677E0-46AD-422C-9076-DB22BDBAC9AE}" type="parTrans" cxnId="{EACD1595-9D93-4CC0-8299-E0C6240EB55D}">
      <dgm:prSet/>
      <dgm:spPr/>
      <dgm:t>
        <a:bodyPr/>
        <a:lstStyle/>
        <a:p>
          <a:endParaRPr lang="it-IT"/>
        </a:p>
      </dgm:t>
    </dgm:pt>
    <dgm:pt modelId="{87D2EE1A-6D4F-4C66-A1DD-27F11CAFB943}" type="sibTrans" cxnId="{EACD1595-9D93-4CC0-8299-E0C6240EB55D}">
      <dgm:prSet/>
      <dgm:spPr/>
      <dgm:t>
        <a:bodyPr/>
        <a:lstStyle/>
        <a:p>
          <a:endParaRPr lang="it-IT"/>
        </a:p>
      </dgm:t>
    </dgm:pt>
    <dgm:pt modelId="{F40979A4-02EF-466C-B0AC-66232A7ABDBD}">
      <dgm:prSet phldrT="[Testo]" custT="1"/>
      <dgm:spPr/>
      <dgm:t>
        <a:bodyPr/>
        <a:lstStyle/>
        <a:p>
          <a:pPr algn="ctr"/>
          <a:r>
            <a:rPr lang="it-IT" sz="1100" dirty="0" smtClean="0">
              <a:solidFill>
                <a:schemeClr val="tx1"/>
              </a:solidFill>
            </a:rPr>
            <a:t>In servizio al 31.12.2013 (per tutte e 3 le schede)</a:t>
          </a:r>
          <a:endParaRPr lang="it-IT" sz="1100" dirty="0"/>
        </a:p>
      </dgm:t>
    </dgm:pt>
    <dgm:pt modelId="{29083372-5529-4004-9581-AE223491204B}" type="parTrans" cxnId="{CB913DF1-6474-4E76-B1AC-EBA4279356CE}">
      <dgm:prSet/>
      <dgm:spPr/>
      <dgm:t>
        <a:bodyPr/>
        <a:lstStyle/>
        <a:p>
          <a:endParaRPr lang="it-IT"/>
        </a:p>
      </dgm:t>
    </dgm:pt>
    <dgm:pt modelId="{3D2201BC-8EC4-4AA7-BA03-A14E3ED8FB01}" type="sibTrans" cxnId="{CB913DF1-6474-4E76-B1AC-EBA4279356CE}">
      <dgm:prSet/>
      <dgm:spPr/>
      <dgm:t>
        <a:bodyPr/>
        <a:lstStyle/>
        <a:p>
          <a:endParaRPr lang="it-IT"/>
        </a:p>
      </dgm:t>
    </dgm:pt>
    <dgm:pt modelId="{E4890011-88FE-4FC8-A172-ECEF2E11301D}">
      <dgm:prSet phldrT="[Testo]" custT="1"/>
      <dgm:spPr/>
      <dgm:t>
        <a:bodyPr/>
        <a:lstStyle/>
        <a:p>
          <a:pPr algn="l"/>
          <a:r>
            <a:rPr lang="it-IT" sz="1400" b="0" dirty="0" smtClean="0">
              <a:solidFill>
                <a:schemeClr val="tx1"/>
              </a:solidFill>
            </a:rPr>
            <a:t>Pubblicazioni (quadri D1, E1, F1) per il personale attivo al 31.12.2013</a:t>
          </a:r>
          <a:endParaRPr lang="it-IT" sz="1400" b="0" dirty="0">
            <a:solidFill>
              <a:schemeClr val="tx1"/>
            </a:solidFill>
          </a:endParaRPr>
        </a:p>
      </dgm:t>
    </dgm:pt>
    <dgm:pt modelId="{92718E62-AEAC-4604-9B31-2748E2797900}" type="parTrans" cxnId="{5462850E-A221-4ACB-9315-222EFAFC51C7}">
      <dgm:prSet/>
      <dgm:spPr/>
      <dgm:t>
        <a:bodyPr/>
        <a:lstStyle/>
        <a:p>
          <a:endParaRPr lang="it-IT"/>
        </a:p>
      </dgm:t>
    </dgm:pt>
    <dgm:pt modelId="{FE0197B2-35BE-42AA-BCC3-2BA08A8A7AF1}" type="sibTrans" cxnId="{5462850E-A221-4ACB-9315-222EFAFC51C7}">
      <dgm:prSet/>
      <dgm:spPr/>
      <dgm:t>
        <a:bodyPr/>
        <a:lstStyle/>
        <a:p>
          <a:endParaRPr lang="it-IT"/>
        </a:p>
      </dgm:t>
    </dgm:pt>
    <dgm:pt modelId="{1A23AA0B-3941-4198-84B5-D842D289BCD5}">
      <dgm:prSet phldrT="[Testo]" custT="1"/>
      <dgm:spPr/>
      <dgm:t>
        <a:bodyPr/>
        <a:lstStyle/>
        <a:p>
          <a:pPr algn="ctr"/>
          <a:r>
            <a:rPr lang="it-IT" sz="1100" dirty="0" smtClean="0">
              <a:solidFill>
                <a:schemeClr val="tx1"/>
              </a:solidFill>
            </a:rPr>
            <a:t>2011</a:t>
          </a:r>
          <a:endParaRPr lang="it-IT" sz="1100" dirty="0"/>
        </a:p>
      </dgm:t>
    </dgm:pt>
    <dgm:pt modelId="{42055DA9-125D-4353-A56A-33E95B112C01}" type="parTrans" cxnId="{F01F599D-C462-4774-B02E-A36022409706}">
      <dgm:prSet/>
      <dgm:spPr/>
      <dgm:t>
        <a:bodyPr/>
        <a:lstStyle/>
        <a:p>
          <a:endParaRPr lang="it-IT"/>
        </a:p>
      </dgm:t>
    </dgm:pt>
    <dgm:pt modelId="{1F37BF6A-2196-40BD-AE57-06922D0E9A67}" type="sibTrans" cxnId="{F01F599D-C462-4774-B02E-A36022409706}">
      <dgm:prSet/>
      <dgm:spPr/>
      <dgm:t>
        <a:bodyPr/>
        <a:lstStyle/>
        <a:p>
          <a:endParaRPr lang="it-IT"/>
        </a:p>
      </dgm:t>
    </dgm:pt>
    <dgm:pt modelId="{3631B2A7-1B26-49E2-9D5D-84CE19325483}">
      <dgm:prSet custT="1"/>
      <dgm:spPr/>
      <dgm:t>
        <a:bodyPr/>
        <a:lstStyle/>
        <a:p>
          <a:pPr algn="ctr"/>
          <a:r>
            <a:rPr lang="it-IT" sz="1100" dirty="0" smtClean="0">
              <a:solidFill>
                <a:schemeClr val="tx1"/>
              </a:solidFill>
            </a:rPr>
            <a:t>2012</a:t>
          </a:r>
        </a:p>
      </dgm:t>
    </dgm:pt>
    <dgm:pt modelId="{26B78BA8-27C0-4D57-A3EE-0660EF0E24C4}" type="parTrans" cxnId="{74AD15B6-CB7D-4ACB-9EEB-1A7AF9D85361}">
      <dgm:prSet/>
      <dgm:spPr/>
      <dgm:t>
        <a:bodyPr/>
        <a:lstStyle/>
        <a:p>
          <a:endParaRPr lang="it-IT"/>
        </a:p>
      </dgm:t>
    </dgm:pt>
    <dgm:pt modelId="{B66C082F-91C5-4B0F-9BBF-8F87AE7C5594}" type="sibTrans" cxnId="{74AD15B6-CB7D-4ACB-9EEB-1A7AF9D85361}">
      <dgm:prSet/>
      <dgm:spPr/>
      <dgm:t>
        <a:bodyPr/>
        <a:lstStyle/>
        <a:p>
          <a:endParaRPr lang="it-IT"/>
        </a:p>
      </dgm:t>
    </dgm:pt>
    <dgm:pt modelId="{136D88F0-A8D0-4E52-BEA9-CC66A41B2CFA}">
      <dgm:prSet custT="1"/>
      <dgm:spPr/>
      <dgm:t>
        <a:bodyPr/>
        <a:lstStyle/>
        <a:p>
          <a:pPr algn="ctr"/>
          <a:r>
            <a:rPr lang="it-IT" sz="1100" dirty="0" smtClean="0">
              <a:solidFill>
                <a:schemeClr val="tx1"/>
              </a:solidFill>
            </a:rPr>
            <a:t>2013</a:t>
          </a:r>
          <a:endParaRPr lang="it-IT" sz="1100" dirty="0">
            <a:solidFill>
              <a:schemeClr val="tx1"/>
            </a:solidFill>
          </a:endParaRPr>
        </a:p>
      </dgm:t>
    </dgm:pt>
    <dgm:pt modelId="{B8C9601B-70FF-4170-BB69-7A64BE7D17F8}" type="parTrans" cxnId="{C5361978-5682-4DE2-A601-031C0825DAF1}">
      <dgm:prSet/>
      <dgm:spPr/>
      <dgm:t>
        <a:bodyPr/>
        <a:lstStyle/>
        <a:p>
          <a:endParaRPr lang="it-IT"/>
        </a:p>
      </dgm:t>
    </dgm:pt>
    <dgm:pt modelId="{76A68B99-5655-4DA3-B759-C27C6A9974C2}" type="sibTrans" cxnId="{C5361978-5682-4DE2-A601-031C0825DAF1}">
      <dgm:prSet/>
      <dgm:spPr/>
      <dgm:t>
        <a:bodyPr/>
        <a:lstStyle/>
        <a:p>
          <a:endParaRPr lang="it-IT"/>
        </a:p>
      </dgm:t>
    </dgm:pt>
    <dgm:pt modelId="{E9259BF6-7C12-4043-B08D-3452DB6005D3}">
      <dgm:prSet custT="1"/>
      <dgm:spPr/>
      <dgm:t>
        <a:bodyPr/>
        <a:lstStyle/>
        <a:p>
          <a:pPr algn="l"/>
          <a:r>
            <a:rPr lang="it-IT" sz="1400" dirty="0" smtClean="0">
              <a:solidFill>
                <a:schemeClr val="tx1"/>
              </a:solidFill>
            </a:rPr>
            <a:t>Progetti competitivi (quadro G1) entrate di cassa dell’anno solare di riferimento </a:t>
          </a:r>
          <a:endParaRPr lang="it-IT" sz="1400" dirty="0">
            <a:solidFill>
              <a:schemeClr val="tx1"/>
            </a:solidFill>
          </a:endParaRPr>
        </a:p>
      </dgm:t>
    </dgm:pt>
    <dgm:pt modelId="{800DC3CC-7270-4A3A-9B55-20595D179672}" type="parTrans" cxnId="{3A710FFA-7B0D-4B5A-8D11-F7AECC9B23EA}">
      <dgm:prSet/>
      <dgm:spPr/>
      <dgm:t>
        <a:bodyPr/>
        <a:lstStyle/>
        <a:p>
          <a:endParaRPr lang="it-IT"/>
        </a:p>
      </dgm:t>
    </dgm:pt>
    <dgm:pt modelId="{1795C40A-AAB9-408D-A71A-5C3191CC7B4A}" type="sibTrans" cxnId="{3A710FFA-7B0D-4B5A-8D11-F7AECC9B23EA}">
      <dgm:prSet/>
      <dgm:spPr/>
      <dgm:t>
        <a:bodyPr/>
        <a:lstStyle/>
        <a:p>
          <a:endParaRPr lang="it-IT"/>
        </a:p>
      </dgm:t>
    </dgm:pt>
    <dgm:pt modelId="{F9F6D598-593D-4D4F-B8C8-A6CBF126F33C}">
      <dgm:prSet custT="1"/>
      <dgm:spPr/>
      <dgm:t>
        <a:bodyPr/>
        <a:lstStyle/>
        <a:p>
          <a:pPr algn="l"/>
          <a:r>
            <a:rPr lang="it-IT" sz="1400" dirty="0" smtClean="0">
              <a:solidFill>
                <a:schemeClr val="tx1"/>
              </a:solidFill>
            </a:rPr>
            <a:t>Responsabilità scientifiche quadro H per il personale attivo al 31.12.2013</a:t>
          </a:r>
          <a:endParaRPr lang="it-IT" sz="1400" dirty="0">
            <a:solidFill>
              <a:schemeClr val="tx1"/>
            </a:solidFill>
          </a:endParaRPr>
        </a:p>
      </dgm:t>
    </dgm:pt>
    <dgm:pt modelId="{06D4282E-32AD-443D-8742-BEA83D80D860}" type="parTrans" cxnId="{98819551-014C-4C3C-A143-35485B40665F}">
      <dgm:prSet/>
      <dgm:spPr/>
      <dgm:t>
        <a:bodyPr/>
        <a:lstStyle/>
        <a:p>
          <a:endParaRPr lang="it-IT"/>
        </a:p>
      </dgm:t>
    </dgm:pt>
    <dgm:pt modelId="{072C3A80-FD8C-4A43-BA1E-0D8FC202740B}" type="sibTrans" cxnId="{98819551-014C-4C3C-A143-35485B40665F}">
      <dgm:prSet/>
      <dgm:spPr/>
      <dgm:t>
        <a:bodyPr/>
        <a:lstStyle/>
        <a:p>
          <a:endParaRPr lang="it-IT"/>
        </a:p>
      </dgm:t>
    </dgm:pt>
    <dgm:pt modelId="{BD12721A-3225-4A60-84C1-04F49D755325}">
      <dgm:prSet custT="1"/>
      <dgm:spPr/>
      <dgm:t>
        <a:bodyPr/>
        <a:lstStyle/>
        <a:p>
          <a:pPr algn="ctr"/>
          <a:r>
            <a:rPr lang="it-IT" sz="1100" dirty="0" smtClean="0">
              <a:solidFill>
                <a:schemeClr val="tx1"/>
              </a:solidFill>
            </a:rPr>
            <a:t>2011</a:t>
          </a:r>
          <a:endParaRPr lang="it-IT" sz="1100" dirty="0"/>
        </a:p>
      </dgm:t>
    </dgm:pt>
    <dgm:pt modelId="{C02F1F35-BFEB-46B6-8537-821DE32A2AB3}" type="parTrans" cxnId="{7C8E7D90-F093-4111-85EF-6A48F5858FF2}">
      <dgm:prSet/>
      <dgm:spPr/>
      <dgm:t>
        <a:bodyPr/>
        <a:lstStyle/>
        <a:p>
          <a:endParaRPr lang="it-IT"/>
        </a:p>
      </dgm:t>
    </dgm:pt>
    <dgm:pt modelId="{CBD50DD8-931F-4AC4-BB18-13951A5EBBC4}" type="sibTrans" cxnId="{7C8E7D90-F093-4111-85EF-6A48F5858FF2}">
      <dgm:prSet/>
      <dgm:spPr/>
      <dgm:t>
        <a:bodyPr/>
        <a:lstStyle/>
        <a:p>
          <a:endParaRPr lang="it-IT"/>
        </a:p>
      </dgm:t>
    </dgm:pt>
    <dgm:pt modelId="{DA49B489-E516-48C3-B39E-E5BD3A7CCF6E}">
      <dgm:prSet custT="1"/>
      <dgm:spPr/>
      <dgm:t>
        <a:bodyPr/>
        <a:lstStyle/>
        <a:p>
          <a:pPr algn="ctr"/>
          <a:r>
            <a:rPr lang="it-IT" sz="1100" dirty="0" smtClean="0">
              <a:solidFill>
                <a:schemeClr val="tx1"/>
              </a:solidFill>
            </a:rPr>
            <a:t>2011</a:t>
          </a:r>
          <a:endParaRPr lang="it-IT" sz="1100" dirty="0"/>
        </a:p>
      </dgm:t>
    </dgm:pt>
    <dgm:pt modelId="{BA1F053B-A197-4C68-A47B-60F9D356519A}" type="parTrans" cxnId="{5676B301-0FB0-496E-9E72-85CDBD5CC685}">
      <dgm:prSet/>
      <dgm:spPr/>
      <dgm:t>
        <a:bodyPr/>
        <a:lstStyle/>
        <a:p>
          <a:endParaRPr lang="it-IT"/>
        </a:p>
      </dgm:t>
    </dgm:pt>
    <dgm:pt modelId="{4B9F6072-5EE4-4BE0-A9B0-A98B341C672D}" type="sibTrans" cxnId="{5676B301-0FB0-496E-9E72-85CDBD5CC685}">
      <dgm:prSet/>
      <dgm:spPr/>
      <dgm:t>
        <a:bodyPr/>
        <a:lstStyle/>
        <a:p>
          <a:endParaRPr lang="it-IT"/>
        </a:p>
      </dgm:t>
    </dgm:pt>
    <dgm:pt modelId="{A485FF78-80E6-48C8-86E0-452E45E3D003}">
      <dgm:prSet custT="1"/>
      <dgm:spPr/>
      <dgm:t>
        <a:bodyPr/>
        <a:lstStyle/>
        <a:p>
          <a:pPr algn="ctr"/>
          <a:r>
            <a:rPr lang="it-IT" sz="1100" smtClean="0">
              <a:solidFill>
                <a:schemeClr val="tx1"/>
              </a:solidFill>
            </a:rPr>
            <a:t>2012</a:t>
          </a:r>
          <a:endParaRPr lang="it-IT" sz="1100" dirty="0" smtClean="0">
            <a:solidFill>
              <a:schemeClr val="tx1"/>
            </a:solidFill>
          </a:endParaRPr>
        </a:p>
      </dgm:t>
    </dgm:pt>
    <dgm:pt modelId="{D75EEEA4-177B-4D67-B670-5D1DCECEEE4D}" type="parTrans" cxnId="{1905316B-6B34-4400-978A-6DAF5C9624C3}">
      <dgm:prSet/>
      <dgm:spPr/>
      <dgm:t>
        <a:bodyPr/>
        <a:lstStyle/>
        <a:p>
          <a:endParaRPr lang="it-IT"/>
        </a:p>
      </dgm:t>
    </dgm:pt>
    <dgm:pt modelId="{7408AB03-8096-430D-9C4D-6967EA0FAADC}" type="sibTrans" cxnId="{1905316B-6B34-4400-978A-6DAF5C9624C3}">
      <dgm:prSet/>
      <dgm:spPr/>
      <dgm:t>
        <a:bodyPr/>
        <a:lstStyle/>
        <a:p>
          <a:endParaRPr lang="it-IT"/>
        </a:p>
      </dgm:t>
    </dgm:pt>
    <dgm:pt modelId="{E604A0AC-BCDA-4A60-8F50-1491D19013F1}">
      <dgm:prSet custT="1"/>
      <dgm:spPr/>
      <dgm:t>
        <a:bodyPr/>
        <a:lstStyle/>
        <a:p>
          <a:pPr algn="ctr"/>
          <a:r>
            <a:rPr lang="it-IT" sz="1100" smtClean="0">
              <a:solidFill>
                <a:schemeClr val="tx1"/>
              </a:solidFill>
            </a:rPr>
            <a:t>2013</a:t>
          </a:r>
          <a:endParaRPr lang="it-IT" sz="1100" dirty="0">
            <a:solidFill>
              <a:schemeClr val="tx1"/>
            </a:solidFill>
          </a:endParaRPr>
        </a:p>
      </dgm:t>
    </dgm:pt>
    <dgm:pt modelId="{F213290B-E3A1-4330-B4DB-4250A680812B}" type="parTrans" cxnId="{4AA92454-D56C-41E4-BC27-F73ED03C111D}">
      <dgm:prSet/>
      <dgm:spPr/>
      <dgm:t>
        <a:bodyPr/>
        <a:lstStyle/>
        <a:p>
          <a:endParaRPr lang="it-IT"/>
        </a:p>
      </dgm:t>
    </dgm:pt>
    <dgm:pt modelId="{706AF555-3F63-4DA3-B9CC-B39F3C9F6B09}" type="sibTrans" cxnId="{4AA92454-D56C-41E4-BC27-F73ED03C111D}">
      <dgm:prSet/>
      <dgm:spPr/>
      <dgm:t>
        <a:bodyPr/>
        <a:lstStyle/>
        <a:p>
          <a:endParaRPr lang="it-IT"/>
        </a:p>
      </dgm:t>
    </dgm:pt>
    <dgm:pt modelId="{AF4E56A2-6122-467A-9D0C-583DCEF4240C}">
      <dgm:prSet custT="1"/>
      <dgm:spPr/>
      <dgm:t>
        <a:bodyPr/>
        <a:lstStyle/>
        <a:p>
          <a:pPr algn="ctr"/>
          <a:r>
            <a:rPr lang="it-IT" sz="1100" smtClean="0">
              <a:solidFill>
                <a:schemeClr val="tx1"/>
              </a:solidFill>
            </a:rPr>
            <a:t>2012</a:t>
          </a:r>
          <a:endParaRPr lang="it-IT" sz="1100" dirty="0" smtClean="0">
            <a:solidFill>
              <a:schemeClr val="tx1"/>
            </a:solidFill>
          </a:endParaRPr>
        </a:p>
      </dgm:t>
    </dgm:pt>
    <dgm:pt modelId="{E586F219-3D3D-4BF0-A449-79299267FDAA}" type="parTrans" cxnId="{83D1A64B-9DF2-46D1-8DAF-1E642CB9A949}">
      <dgm:prSet/>
      <dgm:spPr/>
      <dgm:t>
        <a:bodyPr/>
        <a:lstStyle/>
        <a:p>
          <a:endParaRPr lang="it-IT"/>
        </a:p>
      </dgm:t>
    </dgm:pt>
    <dgm:pt modelId="{F7025374-804A-4B69-9637-26A259BAED51}" type="sibTrans" cxnId="{83D1A64B-9DF2-46D1-8DAF-1E642CB9A949}">
      <dgm:prSet/>
      <dgm:spPr/>
      <dgm:t>
        <a:bodyPr/>
        <a:lstStyle/>
        <a:p>
          <a:endParaRPr lang="it-IT"/>
        </a:p>
      </dgm:t>
    </dgm:pt>
    <dgm:pt modelId="{AA1BA915-0E72-4558-90CD-47B629A68154}">
      <dgm:prSet custT="1"/>
      <dgm:spPr/>
      <dgm:t>
        <a:bodyPr/>
        <a:lstStyle/>
        <a:p>
          <a:pPr algn="ctr"/>
          <a:r>
            <a:rPr lang="it-IT" sz="1100" smtClean="0">
              <a:solidFill>
                <a:schemeClr val="tx1"/>
              </a:solidFill>
            </a:rPr>
            <a:t>2013</a:t>
          </a:r>
          <a:endParaRPr lang="it-IT" sz="1100" dirty="0">
            <a:solidFill>
              <a:schemeClr val="tx1"/>
            </a:solidFill>
          </a:endParaRPr>
        </a:p>
      </dgm:t>
    </dgm:pt>
    <dgm:pt modelId="{B7F1EDEC-08A0-4B9E-9EBF-1987C63B41D4}" type="parTrans" cxnId="{DCD2156F-0009-4C22-BACC-803B582F33C0}">
      <dgm:prSet/>
      <dgm:spPr/>
      <dgm:t>
        <a:bodyPr/>
        <a:lstStyle/>
        <a:p>
          <a:endParaRPr lang="it-IT"/>
        </a:p>
      </dgm:t>
    </dgm:pt>
    <dgm:pt modelId="{2F1994B1-EB0D-4E57-A8C1-9544C0C18960}" type="sibTrans" cxnId="{DCD2156F-0009-4C22-BACC-803B582F33C0}">
      <dgm:prSet/>
      <dgm:spPr/>
      <dgm:t>
        <a:bodyPr/>
        <a:lstStyle/>
        <a:p>
          <a:endParaRPr lang="it-IT"/>
        </a:p>
      </dgm:t>
    </dgm:pt>
    <dgm:pt modelId="{FBD265FF-87AE-408A-BC90-9CE556213C8A}" type="pres">
      <dgm:prSet presAssocID="{0A9967E0-B146-4A60-BE28-6BA5DA8B7A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8A7B67D-65D3-4D34-96D2-3BD8F865F8E7}" type="pres">
      <dgm:prSet presAssocID="{D017D69B-87E7-49B1-BD06-39A71302FD93}" presName="linNode" presStyleCnt="0"/>
      <dgm:spPr/>
      <dgm:t>
        <a:bodyPr/>
        <a:lstStyle/>
        <a:p>
          <a:endParaRPr lang="it-IT"/>
        </a:p>
      </dgm:t>
    </dgm:pt>
    <dgm:pt modelId="{0F7FF830-1166-4A77-918C-7D48E92B5004}" type="pres">
      <dgm:prSet presAssocID="{D017D69B-87E7-49B1-BD06-39A71302FD93}" presName="parentText" presStyleLbl="node1" presStyleIdx="0" presStyleCnt="5" custScaleX="188541" custLinFactNeighborX="0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6BF73A-BB46-4FA5-9C3C-9A15060A9735}" type="pres">
      <dgm:prSet presAssocID="{D017D69B-87E7-49B1-BD06-39A71302FD93}" presName="descendantText" presStyleLbl="alignAccFollowNode1" presStyleIdx="0" presStyleCnt="5" custScaleX="471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41686E-41E4-4B0E-B225-A1437AD19B27}" type="pres">
      <dgm:prSet presAssocID="{DC61EC7A-37F9-4B8A-937F-287E4549F413}" presName="sp" presStyleCnt="0"/>
      <dgm:spPr/>
      <dgm:t>
        <a:bodyPr/>
        <a:lstStyle/>
        <a:p>
          <a:endParaRPr lang="it-IT"/>
        </a:p>
      </dgm:t>
    </dgm:pt>
    <dgm:pt modelId="{92D7216D-9469-4DB9-BA88-5ACF1C8B731C}" type="pres">
      <dgm:prSet presAssocID="{5BF8C36E-D716-4D96-91B5-3A8055A192BD}" presName="linNode" presStyleCnt="0"/>
      <dgm:spPr/>
      <dgm:t>
        <a:bodyPr/>
        <a:lstStyle/>
        <a:p>
          <a:endParaRPr lang="it-IT"/>
        </a:p>
      </dgm:t>
    </dgm:pt>
    <dgm:pt modelId="{79D1DB04-CD42-48D0-ACA8-CAE2C27F2563}" type="pres">
      <dgm:prSet presAssocID="{5BF8C36E-D716-4D96-91B5-3A8055A192BD}" presName="parentText" presStyleLbl="node1" presStyleIdx="1" presStyleCnt="5" custScaleX="18854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809E61-8A15-45C1-8463-CC078FE4EA2E}" type="pres">
      <dgm:prSet presAssocID="{5BF8C36E-D716-4D96-91B5-3A8055A192BD}" presName="descendantText" presStyleLbl="alignAccFollowNode1" presStyleIdx="1" presStyleCnt="5" custScaleX="467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C17A6B-A0D0-4B3C-B7A2-3F698C4BFBB4}" type="pres">
      <dgm:prSet presAssocID="{87D2EE1A-6D4F-4C66-A1DD-27F11CAFB943}" presName="sp" presStyleCnt="0"/>
      <dgm:spPr/>
      <dgm:t>
        <a:bodyPr/>
        <a:lstStyle/>
        <a:p>
          <a:endParaRPr lang="it-IT"/>
        </a:p>
      </dgm:t>
    </dgm:pt>
    <dgm:pt modelId="{E844A258-A597-4EEE-B205-9197636BEEDB}" type="pres">
      <dgm:prSet presAssocID="{E4890011-88FE-4FC8-A172-ECEF2E11301D}" presName="linNode" presStyleCnt="0"/>
      <dgm:spPr/>
      <dgm:t>
        <a:bodyPr/>
        <a:lstStyle/>
        <a:p>
          <a:endParaRPr lang="it-IT"/>
        </a:p>
      </dgm:t>
    </dgm:pt>
    <dgm:pt modelId="{5AB74CF6-C083-4A84-9C18-A286781246B7}" type="pres">
      <dgm:prSet presAssocID="{E4890011-88FE-4FC8-A172-ECEF2E11301D}" presName="parentText" presStyleLbl="node1" presStyleIdx="2" presStyleCnt="5" custScaleX="18854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B3F432-16F5-4746-80DF-AD25C9DEB261}" type="pres">
      <dgm:prSet presAssocID="{E4890011-88FE-4FC8-A172-ECEF2E11301D}" presName="descendantText" presStyleLbl="alignAccFollowNode1" presStyleIdx="2" presStyleCnt="5" custScaleX="467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24187D-AAF9-4226-B401-01FFC6B2E36B}" type="pres">
      <dgm:prSet presAssocID="{FE0197B2-35BE-42AA-BCC3-2BA08A8A7AF1}" presName="sp" presStyleCnt="0"/>
      <dgm:spPr/>
      <dgm:t>
        <a:bodyPr/>
        <a:lstStyle/>
        <a:p>
          <a:endParaRPr lang="it-IT"/>
        </a:p>
      </dgm:t>
    </dgm:pt>
    <dgm:pt modelId="{13562874-A5BA-48BD-A91E-60D0F9F01E52}" type="pres">
      <dgm:prSet presAssocID="{E9259BF6-7C12-4043-B08D-3452DB6005D3}" presName="linNode" presStyleCnt="0"/>
      <dgm:spPr/>
    </dgm:pt>
    <dgm:pt modelId="{1D3F31B3-8C7B-4953-AE27-057BF5016864}" type="pres">
      <dgm:prSet presAssocID="{E9259BF6-7C12-4043-B08D-3452DB6005D3}" presName="parentText" presStyleLbl="node1" presStyleIdx="3" presStyleCnt="5" custScaleX="18854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4922F3-BAFF-47B3-B54D-A7D9E948CC35}" type="pres">
      <dgm:prSet presAssocID="{E9259BF6-7C12-4043-B08D-3452DB6005D3}" presName="descendantText" presStyleLbl="alignAccFollowNode1" presStyleIdx="3" presStyleCnt="5" custScaleX="467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76B9A3-00CE-4242-9BD1-F50FA6CE4C7D}" type="pres">
      <dgm:prSet presAssocID="{1795C40A-AAB9-408D-A71A-5C3191CC7B4A}" presName="sp" presStyleCnt="0"/>
      <dgm:spPr/>
    </dgm:pt>
    <dgm:pt modelId="{AA239D2B-8C56-421C-940A-BD3200B8779D}" type="pres">
      <dgm:prSet presAssocID="{F9F6D598-593D-4D4F-B8C8-A6CBF126F33C}" presName="linNode" presStyleCnt="0"/>
      <dgm:spPr/>
    </dgm:pt>
    <dgm:pt modelId="{313E4ACF-45A1-421A-A80E-0E7719822E27}" type="pres">
      <dgm:prSet presAssocID="{F9F6D598-593D-4D4F-B8C8-A6CBF126F33C}" presName="parentText" presStyleLbl="node1" presStyleIdx="4" presStyleCnt="5" custScaleX="18854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FD3B53-0D0D-447F-996B-038CC8A75013}" type="pres">
      <dgm:prSet presAssocID="{F9F6D598-593D-4D4F-B8C8-A6CBF126F33C}" presName="descendantText" presStyleLbl="alignAccFollowNode1" presStyleIdx="4" presStyleCnt="5" custScaleX="467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819551-014C-4C3C-A143-35485B40665F}" srcId="{0A9967E0-B146-4A60-BE28-6BA5DA8B7A88}" destId="{F9F6D598-593D-4D4F-B8C8-A6CBF126F33C}" srcOrd="4" destOrd="0" parTransId="{06D4282E-32AD-443D-8742-BEA83D80D860}" sibTransId="{072C3A80-FD8C-4A43-BA1E-0D8FC202740B}"/>
    <dgm:cxn modelId="{7C8E7D90-F093-4111-85EF-6A48F5858FF2}" srcId="{E9259BF6-7C12-4043-B08D-3452DB6005D3}" destId="{BD12721A-3225-4A60-84C1-04F49D755325}" srcOrd="0" destOrd="0" parTransId="{C02F1F35-BFEB-46B6-8537-821DE32A2AB3}" sibTransId="{CBD50DD8-931F-4AC4-BB18-13951A5EBBC4}"/>
    <dgm:cxn modelId="{C5361978-5682-4DE2-A601-031C0825DAF1}" srcId="{E4890011-88FE-4FC8-A172-ECEF2E11301D}" destId="{136D88F0-A8D0-4E52-BEA9-CC66A41B2CFA}" srcOrd="2" destOrd="0" parTransId="{B8C9601B-70FF-4170-BB69-7A64BE7D17F8}" sibTransId="{76A68B99-5655-4DA3-B759-C27C6A9974C2}"/>
    <dgm:cxn modelId="{86C01EEC-C2DC-4CE3-AED7-7F1C73B285BB}" type="presOf" srcId="{E9259BF6-7C12-4043-B08D-3452DB6005D3}" destId="{1D3F31B3-8C7B-4953-AE27-057BF5016864}" srcOrd="0" destOrd="0" presId="urn:microsoft.com/office/officeart/2005/8/layout/vList5"/>
    <dgm:cxn modelId="{91615BFA-3F2F-4DCE-9884-6F3825F55ECA}" type="presOf" srcId="{BD12721A-3225-4A60-84C1-04F49D755325}" destId="{8B4922F3-BAFF-47B3-B54D-A7D9E948CC35}" srcOrd="0" destOrd="0" presId="urn:microsoft.com/office/officeart/2005/8/layout/vList5"/>
    <dgm:cxn modelId="{CB18171E-FE9A-402E-A7D2-E4F3876A88A9}" srcId="{D017D69B-87E7-49B1-BD06-39A71302FD93}" destId="{9557DF8C-84F1-4515-B529-E4EF880ADAED}" srcOrd="0" destOrd="0" parTransId="{493BC644-0475-49EB-9575-94D5C38695FA}" sibTransId="{D75A7C0A-5CF2-449E-B334-F306405A7A32}"/>
    <dgm:cxn modelId="{F36C3F8E-D075-486C-B26E-04D8E4DF70D1}" type="presOf" srcId="{1A23AA0B-3941-4198-84B5-D842D289BCD5}" destId="{7CB3F432-16F5-4746-80DF-AD25C9DEB261}" srcOrd="0" destOrd="0" presId="urn:microsoft.com/office/officeart/2005/8/layout/vList5"/>
    <dgm:cxn modelId="{4CB04352-D2D4-4F69-8B1A-DCD7BBBF32D7}" type="presOf" srcId="{DA49B489-E516-48C3-B39E-E5BD3A7CCF6E}" destId="{A9FD3B53-0D0D-447F-996B-038CC8A75013}" srcOrd="0" destOrd="0" presId="urn:microsoft.com/office/officeart/2005/8/layout/vList5"/>
    <dgm:cxn modelId="{1B1384AF-3A6C-4FD9-9353-AA07150E6B40}" srcId="{0A9967E0-B146-4A60-BE28-6BA5DA8B7A88}" destId="{D017D69B-87E7-49B1-BD06-39A71302FD93}" srcOrd="0" destOrd="0" parTransId="{DA50E0DD-0F8A-44EE-B271-42324C267293}" sibTransId="{DC61EC7A-37F9-4B8A-937F-287E4549F413}"/>
    <dgm:cxn modelId="{DBB130CA-D7B1-45D9-97B2-9F2A406F0A8F}" type="presOf" srcId="{E604A0AC-BCDA-4A60-8F50-1491D19013F1}" destId="{8B4922F3-BAFF-47B3-B54D-A7D9E948CC35}" srcOrd="0" destOrd="2" presId="urn:microsoft.com/office/officeart/2005/8/layout/vList5"/>
    <dgm:cxn modelId="{F1999035-36E6-41C2-B3CF-DC2E88B4D86A}" type="presOf" srcId="{D017D69B-87E7-49B1-BD06-39A71302FD93}" destId="{0F7FF830-1166-4A77-918C-7D48E92B5004}" srcOrd="0" destOrd="0" presId="urn:microsoft.com/office/officeart/2005/8/layout/vList5"/>
    <dgm:cxn modelId="{CB913DF1-6474-4E76-B1AC-EBA4279356CE}" srcId="{5BF8C36E-D716-4D96-91B5-3A8055A192BD}" destId="{F40979A4-02EF-466C-B0AC-66232A7ABDBD}" srcOrd="0" destOrd="0" parTransId="{29083372-5529-4004-9581-AE223491204B}" sibTransId="{3D2201BC-8EC4-4AA7-BA03-A14E3ED8FB01}"/>
    <dgm:cxn modelId="{589CC1D1-2900-4604-BBC7-77F9E7D5E490}" type="presOf" srcId="{AF4E56A2-6122-467A-9D0C-583DCEF4240C}" destId="{A9FD3B53-0D0D-447F-996B-038CC8A75013}" srcOrd="0" destOrd="1" presId="urn:microsoft.com/office/officeart/2005/8/layout/vList5"/>
    <dgm:cxn modelId="{74AD15B6-CB7D-4ACB-9EEB-1A7AF9D85361}" srcId="{E4890011-88FE-4FC8-A172-ECEF2E11301D}" destId="{3631B2A7-1B26-49E2-9D5D-84CE19325483}" srcOrd="1" destOrd="0" parTransId="{26B78BA8-27C0-4D57-A3EE-0660EF0E24C4}" sibTransId="{B66C082F-91C5-4B0F-9BBF-8F87AE7C5594}"/>
    <dgm:cxn modelId="{83D1A64B-9DF2-46D1-8DAF-1E642CB9A949}" srcId="{F9F6D598-593D-4D4F-B8C8-A6CBF126F33C}" destId="{AF4E56A2-6122-467A-9D0C-583DCEF4240C}" srcOrd="1" destOrd="0" parTransId="{E586F219-3D3D-4BF0-A449-79299267FDAA}" sibTransId="{F7025374-804A-4B69-9637-26A259BAED51}"/>
    <dgm:cxn modelId="{F01F599D-C462-4774-B02E-A36022409706}" srcId="{E4890011-88FE-4FC8-A172-ECEF2E11301D}" destId="{1A23AA0B-3941-4198-84B5-D842D289BCD5}" srcOrd="0" destOrd="0" parTransId="{42055DA9-125D-4353-A56A-33E95B112C01}" sibTransId="{1F37BF6A-2196-40BD-AE57-06922D0E9A67}"/>
    <dgm:cxn modelId="{5462850E-A221-4ACB-9315-222EFAFC51C7}" srcId="{0A9967E0-B146-4A60-BE28-6BA5DA8B7A88}" destId="{E4890011-88FE-4FC8-A172-ECEF2E11301D}" srcOrd="2" destOrd="0" parTransId="{92718E62-AEAC-4604-9B31-2748E2797900}" sibTransId="{FE0197B2-35BE-42AA-BCC3-2BA08A8A7AF1}"/>
    <dgm:cxn modelId="{C28829AF-4DB8-4BB4-82EF-B66734DE749E}" type="presOf" srcId="{9557DF8C-84F1-4515-B529-E4EF880ADAED}" destId="{856BF73A-BB46-4FA5-9C3C-9A15060A9735}" srcOrd="0" destOrd="0" presId="urn:microsoft.com/office/officeart/2005/8/layout/vList5"/>
    <dgm:cxn modelId="{72760256-9DBC-45DA-A089-65BC57D35D5F}" type="presOf" srcId="{F9F6D598-593D-4D4F-B8C8-A6CBF126F33C}" destId="{313E4ACF-45A1-421A-A80E-0E7719822E27}" srcOrd="0" destOrd="0" presId="urn:microsoft.com/office/officeart/2005/8/layout/vList5"/>
    <dgm:cxn modelId="{3519000E-3295-48A4-BACE-A228B0954968}" type="presOf" srcId="{F40979A4-02EF-466C-B0AC-66232A7ABDBD}" destId="{9E809E61-8A15-45C1-8463-CC078FE4EA2E}" srcOrd="0" destOrd="0" presId="urn:microsoft.com/office/officeart/2005/8/layout/vList5"/>
    <dgm:cxn modelId="{4AA92454-D56C-41E4-BC27-F73ED03C111D}" srcId="{E9259BF6-7C12-4043-B08D-3452DB6005D3}" destId="{E604A0AC-BCDA-4A60-8F50-1491D19013F1}" srcOrd="2" destOrd="0" parTransId="{F213290B-E3A1-4330-B4DB-4250A680812B}" sibTransId="{706AF555-3F63-4DA3-B9CC-B39F3C9F6B09}"/>
    <dgm:cxn modelId="{EB04CD14-872D-4FA8-B0AD-B9C0077DC0DD}" type="presOf" srcId="{0A9967E0-B146-4A60-BE28-6BA5DA8B7A88}" destId="{FBD265FF-87AE-408A-BC90-9CE556213C8A}" srcOrd="0" destOrd="0" presId="urn:microsoft.com/office/officeart/2005/8/layout/vList5"/>
    <dgm:cxn modelId="{BD404035-1BBC-4BC2-A81A-2E88EE0D8F5A}" type="presOf" srcId="{AA1BA915-0E72-4558-90CD-47B629A68154}" destId="{A9FD3B53-0D0D-447F-996B-038CC8A75013}" srcOrd="0" destOrd="2" presId="urn:microsoft.com/office/officeart/2005/8/layout/vList5"/>
    <dgm:cxn modelId="{95275155-2890-4CC6-910E-B8182A302E38}" type="presOf" srcId="{136D88F0-A8D0-4E52-BEA9-CC66A41B2CFA}" destId="{7CB3F432-16F5-4746-80DF-AD25C9DEB261}" srcOrd="0" destOrd="2" presId="urn:microsoft.com/office/officeart/2005/8/layout/vList5"/>
    <dgm:cxn modelId="{EACD1595-9D93-4CC0-8299-E0C6240EB55D}" srcId="{0A9967E0-B146-4A60-BE28-6BA5DA8B7A88}" destId="{5BF8C36E-D716-4D96-91B5-3A8055A192BD}" srcOrd="1" destOrd="0" parTransId="{630677E0-46AD-422C-9076-DB22BDBAC9AE}" sibTransId="{87D2EE1A-6D4F-4C66-A1DD-27F11CAFB943}"/>
    <dgm:cxn modelId="{5676B301-0FB0-496E-9E72-85CDBD5CC685}" srcId="{F9F6D598-593D-4D4F-B8C8-A6CBF126F33C}" destId="{DA49B489-E516-48C3-B39E-E5BD3A7CCF6E}" srcOrd="0" destOrd="0" parTransId="{BA1F053B-A197-4C68-A47B-60F9D356519A}" sibTransId="{4B9F6072-5EE4-4BE0-A9B0-A98B341C672D}"/>
    <dgm:cxn modelId="{1E81FA1C-0460-4450-9B15-B6746D3DD183}" type="presOf" srcId="{3631B2A7-1B26-49E2-9D5D-84CE19325483}" destId="{7CB3F432-16F5-4746-80DF-AD25C9DEB261}" srcOrd="0" destOrd="1" presId="urn:microsoft.com/office/officeart/2005/8/layout/vList5"/>
    <dgm:cxn modelId="{3A710FFA-7B0D-4B5A-8D11-F7AECC9B23EA}" srcId="{0A9967E0-B146-4A60-BE28-6BA5DA8B7A88}" destId="{E9259BF6-7C12-4043-B08D-3452DB6005D3}" srcOrd="3" destOrd="0" parTransId="{800DC3CC-7270-4A3A-9B55-20595D179672}" sibTransId="{1795C40A-AAB9-408D-A71A-5C3191CC7B4A}"/>
    <dgm:cxn modelId="{DECEB9C0-B6C3-4913-9E63-BA99B470F62A}" type="presOf" srcId="{5BF8C36E-D716-4D96-91B5-3A8055A192BD}" destId="{79D1DB04-CD42-48D0-ACA8-CAE2C27F2563}" srcOrd="0" destOrd="0" presId="urn:microsoft.com/office/officeart/2005/8/layout/vList5"/>
    <dgm:cxn modelId="{1905316B-6B34-4400-978A-6DAF5C9624C3}" srcId="{E9259BF6-7C12-4043-B08D-3452DB6005D3}" destId="{A485FF78-80E6-48C8-86E0-452E45E3D003}" srcOrd="1" destOrd="0" parTransId="{D75EEEA4-177B-4D67-B670-5D1DCECEEE4D}" sibTransId="{7408AB03-8096-430D-9C4D-6967EA0FAADC}"/>
    <dgm:cxn modelId="{DCD2156F-0009-4C22-BACC-803B582F33C0}" srcId="{F9F6D598-593D-4D4F-B8C8-A6CBF126F33C}" destId="{AA1BA915-0E72-4558-90CD-47B629A68154}" srcOrd="2" destOrd="0" parTransId="{B7F1EDEC-08A0-4B9E-9EBF-1987C63B41D4}" sibTransId="{2F1994B1-EB0D-4E57-A8C1-9544C0C18960}"/>
    <dgm:cxn modelId="{9463B203-ECEF-47FD-8BFE-F14C8554E075}" type="presOf" srcId="{E4890011-88FE-4FC8-A172-ECEF2E11301D}" destId="{5AB74CF6-C083-4A84-9C18-A286781246B7}" srcOrd="0" destOrd="0" presId="urn:microsoft.com/office/officeart/2005/8/layout/vList5"/>
    <dgm:cxn modelId="{891CA6A4-3A5E-4707-B8CE-54E42CFCA19B}" type="presOf" srcId="{A485FF78-80E6-48C8-86E0-452E45E3D003}" destId="{8B4922F3-BAFF-47B3-B54D-A7D9E948CC35}" srcOrd="0" destOrd="1" presId="urn:microsoft.com/office/officeart/2005/8/layout/vList5"/>
    <dgm:cxn modelId="{E689EDAB-32EE-40F6-8A3E-1544B5D05981}" type="presParOf" srcId="{FBD265FF-87AE-408A-BC90-9CE556213C8A}" destId="{68A7B67D-65D3-4D34-96D2-3BD8F865F8E7}" srcOrd="0" destOrd="0" presId="urn:microsoft.com/office/officeart/2005/8/layout/vList5"/>
    <dgm:cxn modelId="{8236BE24-4791-4AA5-93C8-C9EC762573F3}" type="presParOf" srcId="{68A7B67D-65D3-4D34-96D2-3BD8F865F8E7}" destId="{0F7FF830-1166-4A77-918C-7D48E92B5004}" srcOrd="0" destOrd="0" presId="urn:microsoft.com/office/officeart/2005/8/layout/vList5"/>
    <dgm:cxn modelId="{822DA191-DBEA-4127-8F6E-830BAA79985C}" type="presParOf" srcId="{68A7B67D-65D3-4D34-96D2-3BD8F865F8E7}" destId="{856BF73A-BB46-4FA5-9C3C-9A15060A9735}" srcOrd="1" destOrd="0" presId="urn:microsoft.com/office/officeart/2005/8/layout/vList5"/>
    <dgm:cxn modelId="{1E4B1886-67E8-495D-BB01-1C29CD0B690F}" type="presParOf" srcId="{FBD265FF-87AE-408A-BC90-9CE556213C8A}" destId="{FC41686E-41E4-4B0E-B225-A1437AD19B27}" srcOrd="1" destOrd="0" presId="urn:microsoft.com/office/officeart/2005/8/layout/vList5"/>
    <dgm:cxn modelId="{A7B80536-C529-4F8B-8DAB-3F63FAF1463A}" type="presParOf" srcId="{FBD265FF-87AE-408A-BC90-9CE556213C8A}" destId="{92D7216D-9469-4DB9-BA88-5ACF1C8B731C}" srcOrd="2" destOrd="0" presId="urn:microsoft.com/office/officeart/2005/8/layout/vList5"/>
    <dgm:cxn modelId="{0B7B6805-33CD-4DF8-AF7C-74737454970F}" type="presParOf" srcId="{92D7216D-9469-4DB9-BA88-5ACF1C8B731C}" destId="{79D1DB04-CD42-48D0-ACA8-CAE2C27F2563}" srcOrd="0" destOrd="0" presId="urn:microsoft.com/office/officeart/2005/8/layout/vList5"/>
    <dgm:cxn modelId="{278F9EA9-143B-4AF6-A7E2-2A9D6DB213A2}" type="presParOf" srcId="{92D7216D-9469-4DB9-BA88-5ACF1C8B731C}" destId="{9E809E61-8A15-45C1-8463-CC078FE4EA2E}" srcOrd="1" destOrd="0" presId="urn:microsoft.com/office/officeart/2005/8/layout/vList5"/>
    <dgm:cxn modelId="{3D394BA9-181D-449C-B7DC-F83F479CEB05}" type="presParOf" srcId="{FBD265FF-87AE-408A-BC90-9CE556213C8A}" destId="{C5C17A6B-A0D0-4B3C-B7A2-3F698C4BFBB4}" srcOrd="3" destOrd="0" presId="urn:microsoft.com/office/officeart/2005/8/layout/vList5"/>
    <dgm:cxn modelId="{34A44246-2071-485B-8658-3420F09D73AB}" type="presParOf" srcId="{FBD265FF-87AE-408A-BC90-9CE556213C8A}" destId="{E844A258-A597-4EEE-B205-9197636BEEDB}" srcOrd="4" destOrd="0" presId="urn:microsoft.com/office/officeart/2005/8/layout/vList5"/>
    <dgm:cxn modelId="{99A03DC3-E372-4AD8-95AD-A99245BCD072}" type="presParOf" srcId="{E844A258-A597-4EEE-B205-9197636BEEDB}" destId="{5AB74CF6-C083-4A84-9C18-A286781246B7}" srcOrd="0" destOrd="0" presId="urn:microsoft.com/office/officeart/2005/8/layout/vList5"/>
    <dgm:cxn modelId="{25E6D36C-4601-4702-94BD-55A00AFB6FD2}" type="presParOf" srcId="{E844A258-A597-4EEE-B205-9197636BEEDB}" destId="{7CB3F432-16F5-4746-80DF-AD25C9DEB261}" srcOrd="1" destOrd="0" presId="urn:microsoft.com/office/officeart/2005/8/layout/vList5"/>
    <dgm:cxn modelId="{7B3EAC3F-8061-475B-9D24-3486443BC0C0}" type="presParOf" srcId="{FBD265FF-87AE-408A-BC90-9CE556213C8A}" destId="{B624187D-AAF9-4226-B401-01FFC6B2E36B}" srcOrd="5" destOrd="0" presId="urn:microsoft.com/office/officeart/2005/8/layout/vList5"/>
    <dgm:cxn modelId="{867436DA-F948-4EFE-A87A-F5B7E4572829}" type="presParOf" srcId="{FBD265FF-87AE-408A-BC90-9CE556213C8A}" destId="{13562874-A5BA-48BD-A91E-60D0F9F01E52}" srcOrd="6" destOrd="0" presId="urn:microsoft.com/office/officeart/2005/8/layout/vList5"/>
    <dgm:cxn modelId="{598FBEA6-B65F-4CC8-8008-C5207BC7772C}" type="presParOf" srcId="{13562874-A5BA-48BD-A91E-60D0F9F01E52}" destId="{1D3F31B3-8C7B-4953-AE27-057BF5016864}" srcOrd="0" destOrd="0" presId="urn:microsoft.com/office/officeart/2005/8/layout/vList5"/>
    <dgm:cxn modelId="{5B759000-9BBB-47A7-9D2F-C78BEB19F432}" type="presParOf" srcId="{13562874-A5BA-48BD-A91E-60D0F9F01E52}" destId="{8B4922F3-BAFF-47B3-B54D-A7D9E948CC35}" srcOrd="1" destOrd="0" presId="urn:microsoft.com/office/officeart/2005/8/layout/vList5"/>
    <dgm:cxn modelId="{C32D4AB3-5893-471D-8268-6BAAA733E00D}" type="presParOf" srcId="{FBD265FF-87AE-408A-BC90-9CE556213C8A}" destId="{2C76B9A3-00CE-4242-9BD1-F50FA6CE4C7D}" srcOrd="7" destOrd="0" presId="urn:microsoft.com/office/officeart/2005/8/layout/vList5"/>
    <dgm:cxn modelId="{282B6010-400B-48F1-BCFD-358C0B39AD46}" type="presParOf" srcId="{FBD265FF-87AE-408A-BC90-9CE556213C8A}" destId="{AA239D2B-8C56-421C-940A-BD3200B8779D}" srcOrd="8" destOrd="0" presId="urn:microsoft.com/office/officeart/2005/8/layout/vList5"/>
    <dgm:cxn modelId="{A324A6CC-5B35-4952-9B2C-AF6E00BB6979}" type="presParOf" srcId="{AA239D2B-8C56-421C-940A-BD3200B8779D}" destId="{313E4ACF-45A1-421A-A80E-0E7719822E27}" srcOrd="0" destOrd="0" presId="urn:microsoft.com/office/officeart/2005/8/layout/vList5"/>
    <dgm:cxn modelId="{E4426095-A1C2-47AE-B421-279395AC7ABA}" type="presParOf" srcId="{AA239D2B-8C56-421C-940A-BD3200B8779D}" destId="{A9FD3B53-0D0D-447F-996B-038CC8A750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B0C17B4-539B-4B6A-981D-9D7F0488471A}" type="datetimeFigureOut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30B012D-9860-4AB0-B49C-4BAA546EE0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353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ECB9D32-046A-4932-8D07-CC2FCE8724C5}" type="datetimeFigureOut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24AF9D0-BD21-48B5-A94C-AA7B47BD16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652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38BC97-8118-41F6-88EC-DB341101DBB0}" type="slidenum">
              <a:rPr lang="it-IT" smtClean="0">
                <a:ea typeface="ＭＳ Ｐゴシック" pitchFamily="34" charset="-128"/>
              </a:rPr>
              <a:pPr/>
              <a:t>1</a:t>
            </a:fld>
            <a:endParaRPr lang="it-IT" smtClean="0">
              <a:ea typeface="ＭＳ Ｐゴシック" pitchFamily="34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98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4576-0BE6-4435-BB0A-217A98D0F271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D9AFD-506E-41C0-BF74-98B28AB747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409C-F845-4477-A600-4D28CC4CAB55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D6E3-9972-49FE-B606-387CD7E6EE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3CD5-9EDD-4F7A-BBB2-2D007CC41E10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A253-B862-49AD-88E1-E170B6ACEC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30DC-C66D-4DB1-8B47-D074B81CE075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51657-F18F-4AF6-94E8-2B9E49F989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C94B-85F5-4297-BA36-8597155AC2EA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81CA3-188A-40B9-BEAA-CB7AC088F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D026-D67E-4A2F-973D-115B16B50CE7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4D6C-C0D9-417A-9134-E0127357D4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3510-7116-49AB-8820-91E580680090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55E08-9024-4C93-BF09-7C2FB52A7A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95F81-8CD4-4496-8E6E-EF89B1F9B545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92D4-E744-4EF5-A773-905F1BC568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8D26A-32CC-4ED8-89A4-E3A6BD2BD347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E752-AB2B-47CF-A8CD-A884C0F76629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4DC73-2FE8-40A5-B7A0-5154DCF8E9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B65E-1240-4038-AF0D-46B0C35E24FE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1706D-2A43-4EFB-8CB5-CFBA997021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6DE3DE5F-334B-4AB4-B56B-AC246904C5FF}" type="datetime1">
              <a:rPr lang="it-IT"/>
              <a:pPr>
                <a:defRPr/>
              </a:pPr>
              <a:t>24/11/2014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C5C837D7-60F6-4C79-9C1C-08CA975A58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miur.cineca.it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4" descr="copertina ESTERNO.jpg"/>
          <p:cNvPicPr>
            <a:picLocks noChangeAspect="1"/>
          </p:cNvPicPr>
          <p:nvPr/>
        </p:nvPicPr>
        <p:blipFill>
          <a:blip r:embed="rId3" cstate="print"/>
          <a:srcRect l="11609" t="294"/>
          <a:stretch>
            <a:fillRect/>
          </a:stretch>
        </p:blipFill>
        <p:spPr bwMode="auto">
          <a:xfrm>
            <a:off x="-23813" y="566738"/>
            <a:ext cx="9180513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asellaDiTesto 2"/>
          <p:cNvSpPr txBox="1">
            <a:spLocks noChangeArrowheads="1"/>
          </p:cNvSpPr>
          <p:nvPr/>
        </p:nvSpPr>
        <p:spPr bwMode="auto">
          <a:xfrm>
            <a:off x="250825" y="836613"/>
            <a:ext cx="87137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32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La SCHEDA UNICA ANNUALE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della RICERCA DIPARTIMENTALE:</a:t>
            </a:r>
          </a:p>
          <a:p>
            <a:r>
              <a:rPr lang="it-IT" sz="3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algn="ctr"/>
            <a:r>
              <a:rPr lang="it-IT" sz="4000" b="1" u="sng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SUA-RD</a:t>
            </a:r>
          </a:p>
          <a:p>
            <a:endParaRPr lang="it-IT" sz="4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36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28 novembre 2014 </a:t>
            </a:r>
            <a:endParaRPr lang="it-IT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63" name="Rettangolo 1"/>
          <p:cNvSpPr>
            <a:spLocks noChangeArrowheads="1"/>
          </p:cNvSpPr>
          <p:nvPr/>
        </p:nvSpPr>
        <p:spPr bwMode="auto">
          <a:xfrm>
            <a:off x="6792913" y="6416675"/>
            <a:ext cx="1425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Presidio della Qualità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00051"/>
            <a:ext cx="6665732" cy="305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51520" y="98072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Sezione  A OBIETTIVI </a:t>
            </a:r>
            <a:r>
              <a:rPr lang="it-IT" b="1" dirty="0" err="1" smtClean="0">
                <a:solidFill>
                  <a:srgbClr val="002060"/>
                </a:solidFill>
              </a:rPr>
              <a:t>DI</a:t>
            </a:r>
            <a:r>
              <a:rPr lang="it-IT" b="1" dirty="0" smtClean="0">
                <a:solidFill>
                  <a:srgbClr val="002060"/>
                </a:solidFill>
              </a:rPr>
              <a:t> RICERCA DEL DIPARTIMENTO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</a:rPr>
              <a:t>Quadro A1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2531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20484" name="CasellaDiTesto 6"/>
          <p:cNvSpPr txBox="1">
            <a:spLocks noChangeArrowheads="1"/>
          </p:cNvSpPr>
          <p:nvPr/>
        </p:nvSpPr>
        <p:spPr bwMode="auto">
          <a:xfrm>
            <a:off x="633413" y="642938"/>
            <a:ext cx="81153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Sezione B SISTEMA DI GESTIONE </a:t>
            </a:r>
          </a:p>
          <a:p>
            <a:endParaRPr lang="it-IT" sz="1000" b="1" dirty="0" smtClean="0">
              <a:solidFill>
                <a:srgbClr val="002060"/>
              </a:solidFill>
            </a:endParaRPr>
          </a:p>
          <a:p>
            <a:r>
              <a:rPr lang="it-IT" sz="1200" dirty="0">
                <a:solidFill>
                  <a:srgbClr val="002060"/>
                </a:solidFill>
              </a:rPr>
              <a:t>dalle Linee guida:</a:t>
            </a:r>
            <a:r>
              <a:rPr lang="it-IT" sz="1200" b="1" dirty="0">
                <a:solidFill>
                  <a:srgbClr val="002060"/>
                </a:solidFill>
              </a:rPr>
              <a:t> </a:t>
            </a:r>
            <a:r>
              <a:rPr lang="it-IT" sz="1200" b="1" dirty="0" smtClean="0">
                <a:solidFill>
                  <a:srgbClr val="002060"/>
                </a:solidFill>
              </a:rPr>
              <a:t>                                            «QUADRO </a:t>
            </a:r>
            <a:r>
              <a:rPr lang="it-IT" sz="1200" b="1" dirty="0">
                <a:solidFill>
                  <a:srgbClr val="002060"/>
                </a:solidFill>
              </a:rPr>
              <a:t>B1</a:t>
            </a:r>
          </a:p>
          <a:p>
            <a:r>
              <a:rPr lang="it-IT" sz="1200" i="1" dirty="0">
                <a:solidFill>
                  <a:srgbClr val="002060"/>
                </a:solidFill>
              </a:rPr>
              <a:t>descrive la </a:t>
            </a:r>
            <a:r>
              <a:rPr lang="it-IT" sz="1200" b="1" i="1" dirty="0">
                <a:solidFill>
                  <a:srgbClr val="002060"/>
                </a:solidFill>
              </a:rPr>
              <a:t>struttura organizzativa </a:t>
            </a:r>
            <a:r>
              <a:rPr lang="it-IT" sz="1200" i="1" dirty="0">
                <a:solidFill>
                  <a:srgbClr val="002060"/>
                </a:solidFill>
              </a:rPr>
              <a:t>del dipartimento in relazione agli organi/funzioni di indirizzo e governo, sottolineando in particolare, quelli incaricati di programmare le attività di ricerca, distribuire i relativi fondi e valutarne i risultati</a:t>
            </a:r>
            <a:r>
              <a:rPr lang="it-IT" sz="1200" i="1" dirty="0" smtClean="0">
                <a:solidFill>
                  <a:srgbClr val="002060"/>
                </a:solidFill>
              </a:rPr>
              <a:t>.</a:t>
            </a:r>
            <a:r>
              <a:rPr lang="it-IT" sz="1200" dirty="0" smtClean="0">
                <a:solidFill>
                  <a:srgbClr val="002060"/>
                </a:solidFill>
              </a:rPr>
              <a:t>»</a:t>
            </a:r>
            <a:r>
              <a:rPr lang="it-IT" sz="1200" dirty="0" smtClean="0"/>
              <a:t> </a:t>
            </a:r>
            <a:r>
              <a:rPr lang="it-IT" sz="1000" dirty="0" smtClean="0"/>
              <a:t>(</a:t>
            </a:r>
            <a:r>
              <a:rPr lang="it-IT" sz="1000" dirty="0"/>
              <a:t>testo libero, </a:t>
            </a:r>
            <a:r>
              <a:rPr lang="it-IT" sz="1000" dirty="0" err="1"/>
              <a:t>max</a:t>
            </a:r>
            <a:r>
              <a:rPr lang="it-IT" sz="1000" dirty="0"/>
              <a:t> </a:t>
            </a:r>
            <a:r>
              <a:rPr lang="it-IT" sz="1000" dirty="0" smtClean="0"/>
              <a:t>15.000 </a:t>
            </a:r>
            <a:r>
              <a:rPr lang="it-IT" sz="1000" dirty="0"/>
              <a:t>caratteri, anche up-</a:t>
            </a:r>
            <a:r>
              <a:rPr lang="it-IT" sz="1000" dirty="0" err="1"/>
              <a:t>load</a:t>
            </a:r>
            <a:r>
              <a:rPr lang="it-IT" sz="1000" dirty="0"/>
              <a:t> documento </a:t>
            </a:r>
            <a:r>
              <a:rPr lang="it-IT" sz="1000" dirty="0" smtClean="0"/>
              <a:t>pdf </a:t>
            </a:r>
            <a:r>
              <a:rPr lang="it-IT" sz="1000" dirty="0" err="1" smtClean="0"/>
              <a:t>max</a:t>
            </a:r>
            <a:r>
              <a:rPr lang="it-IT" sz="1000" dirty="0" smtClean="0"/>
              <a:t> 5 </a:t>
            </a:r>
            <a:r>
              <a:rPr lang="it-IT" sz="1000" dirty="0" err="1" smtClean="0"/>
              <a:t>pagg</a:t>
            </a:r>
            <a:r>
              <a:rPr lang="it-IT" sz="1000" dirty="0" smtClean="0"/>
              <a:t>.)</a:t>
            </a:r>
            <a:endParaRPr lang="it-IT" sz="1000" i="1" dirty="0">
              <a:solidFill>
                <a:srgbClr val="002060"/>
              </a:solidFill>
            </a:endParaRPr>
          </a:p>
          <a:p>
            <a:pPr algn="ctr"/>
            <a:endParaRPr lang="it-IT" sz="1200" b="1" dirty="0"/>
          </a:p>
          <a:p>
            <a:pPr algn="ctr"/>
            <a:r>
              <a:rPr lang="it-IT" sz="1200" b="1" dirty="0"/>
              <a:t>STRUTTURA</a:t>
            </a:r>
            <a:r>
              <a:rPr lang="it-IT" sz="1200" dirty="0"/>
              <a:t> </a:t>
            </a:r>
          </a:p>
          <a:p>
            <a:pPr algn="ctr"/>
            <a:endParaRPr lang="it-IT" sz="1200" dirty="0"/>
          </a:p>
          <a:p>
            <a:pPr algn="ctr"/>
            <a:endParaRPr lang="it-IT" sz="1200" dirty="0"/>
          </a:p>
          <a:p>
            <a:r>
              <a:rPr lang="it-IT" sz="1200" dirty="0"/>
              <a:t>La struttura organizzativa del Dipartimento prevede i seguenti organi:</a:t>
            </a:r>
          </a:p>
          <a:p>
            <a:pPr>
              <a:buFont typeface="Wingdings" pitchFamily="2" charset="2"/>
              <a:buChar char="§"/>
            </a:pPr>
            <a:r>
              <a:rPr lang="it-IT" sz="1200" dirty="0"/>
              <a:t>Direttore del Dipartimento, con funzione di…. (estrarre dal regolamento un riassunto)</a:t>
            </a:r>
          </a:p>
          <a:p>
            <a:pPr>
              <a:buFont typeface="Wingdings" pitchFamily="2" charset="2"/>
              <a:buChar char="§"/>
            </a:pPr>
            <a:r>
              <a:rPr lang="it-IT" sz="1200" dirty="0"/>
              <a:t>Giunta del Dipartimento (se prevista), con funzione di…. (estrarre dal regolamento un riassunto)</a:t>
            </a:r>
          </a:p>
          <a:p>
            <a:pPr>
              <a:buFont typeface="Wingdings" pitchFamily="2" charset="2"/>
              <a:buChar char="§"/>
            </a:pPr>
            <a:r>
              <a:rPr lang="it-IT" sz="1200" dirty="0"/>
              <a:t>Consiglio di Dipartimento, con funzione di…. (estrarre dal regolamento un riassunto)</a:t>
            </a:r>
          </a:p>
          <a:p>
            <a:pPr>
              <a:buFont typeface="Wingdings" pitchFamily="2" charset="2"/>
              <a:buChar char="§"/>
            </a:pPr>
            <a:r>
              <a:rPr lang="it-IT" sz="1200" dirty="0"/>
              <a:t>Commissioni…. (se previste), con funzione di…. (estrarre dal regolamento un riassunto)</a:t>
            </a:r>
          </a:p>
          <a:p>
            <a:pPr>
              <a:buFont typeface="Wingdings" pitchFamily="2" charset="2"/>
              <a:buNone/>
            </a:pPr>
            <a:endParaRPr lang="it-IT" sz="1200" dirty="0"/>
          </a:p>
          <a:p>
            <a:pPr>
              <a:buFont typeface="Wingdings" pitchFamily="2" charset="2"/>
              <a:buNone/>
            </a:pPr>
            <a:endParaRPr lang="it-IT" sz="1200" dirty="0"/>
          </a:p>
          <a:p>
            <a:pPr algn="ctr"/>
            <a:r>
              <a:rPr lang="it-IT" sz="1200" b="1" dirty="0"/>
              <a:t>PROGRAMMAZIONE, DISTRIBUZIONE FONDI, VALUTAZIONE RISULTATI</a:t>
            </a:r>
          </a:p>
          <a:p>
            <a:pPr algn="ctr"/>
            <a:endParaRPr lang="it-IT" sz="1200" dirty="0"/>
          </a:p>
          <a:p>
            <a:pPr>
              <a:buFont typeface="Wingdings" pitchFamily="2" charset="2"/>
              <a:buChar char="§"/>
            </a:pPr>
            <a:r>
              <a:rPr lang="it-IT" sz="1200" dirty="0"/>
              <a:t> Con riferimento all’attività di ricerca, l’attività di programmazione è svolta da:</a:t>
            </a:r>
          </a:p>
          <a:p>
            <a:r>
              <a:rPr lang="it-IT" sz="1200" dirty="0"/>
              <a:t>- con le seguenti modalità (riferire eventuali procedimenti già formalizzati):</a:t>
            </a:r>
          </a:p>
          <a:p>
            <a:endParaRPr lang="it-IT" sz="1200" dirty="0"/>
          </a:p>
          <a:p>
            <a:pPr>
              <a:buFont typeface="Wingdings" pitchFamily="2" charset="2"/>
              <a:buChar char="§"/>
            </a:pPr>
            <a:r>
              <a:rPr lang="it-IT" sz="1200" dirty="0"/>
              <a:t>Con riferimento all’attività di ricerca, l’attività di distribuzione dei fondi è svolta da :</a:t>
            </a:r>
          </a:p>
          <a:p>
            <a:r>
              <a:rPr lang="it-IT" sz="1200" dirty="0"/>
              <a:t>- con le seguenti modalità (riferire eventuali procedimenti già formalizzati):</a:t>
            </a:r>
          </a:p>
          <a:p>
            <a:endParaRPr lang="it-IT" sz="1200" dirty="0"/>
          </a:p>
          <a:p>
            <a:pPr>
              <a:buFont typeface="Wingdings" pitchFamily="2" charset="2"/>
              <a:buChar char="§"/>
            </a:pPr>
            <a:r>
              <a:rPr lang="it-IT" sz="1200" dirty="0"/>
              <a:t> Con riferimento all’attività di ricerca, l’attività di valutazione dei risultati è svolta da :</a:t>
            </a:r>
          </a:p>
          <a:p>
            <a:r>
              <a:rPr lang="it-IT" sz="1200" dirty="0"/>
              <a:t>- con le seguenti modalità (riferire eventuali procedimenti già formalizzati):</a:t>
            </a:r>
          </a:p>
          <a:p>
            <a:endParaRPr lang="it-IT" sz="1200" dirty="0"/>
          </a:p>
          <a:p>
            <a:r>
              <a:rPr lang="it-IT" sz="1200" dirty="0"/>
              <a:t>NOTA: </a:t>
            </a:r>
            <a:r>
              <a:rPr lang="it-IT" sz="1100" dirty="0"/>
              <a:t>se le attività di ricerca non sono programmate e valutate, indicarlo con trasparenza, ma tenerne conto nel quadro B3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7253" y="5458454"/>
            <a:ext cx="798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/>
              <a:t>Il sistema non consente (tramite blocco in chiusura della scheda) l’inserimento di gruppi di ricerca composti dal solo Responsabile;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/>
              <a:t>Per gruppi interdipartimentali, sarà il Dipartimento del Responsabile Scientifico del gruppo a farsi carico dell’inserimento del gruppo interdipartimentale;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/>
              <a:t>Gli altri dipartimenti (nel momento in cui viene inserito un proprio componente) ne avranno visibilità (senza possibilità di modifica) all’interno della propria scheda.</a:t>
            </a:r>
          </a:p>
        </p:txBody>
      </p:sp>
      <p:sp>
        <p:nvSpPr>
          <p:cNvPr id="23553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3555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20484" name="CasellaDiTesto 6"/>
          <p:cNvSpPr txBox="1">
            <a:spLocks noChangeArrowheads="1"/>
          </p:cNvSpPr>
          <p:nvPr/>
        </p:nvSpPr>
        <p:spPr bwMode="auto">
          <a:xfrm>
            <a:off x="633413" y="642938"/>
            <a:ext cx="81153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</a:rPr>
              <a:t>Sezione B SISTEMA DI GESTIONE </a:t>
            </a:r>
          </a:p>
          <a:p>
            <a:pPr>
              <a:defRPr/>
            </a:pPr>
            <a:r>
              <a:rPr lang="it-IT" sz="1400" b="1" dirty="0">
                <a:solidFill>
                  <a:srgbClr val="336600"/>
                </a:solidFill>
              </a:rPr>
              <a:t> </a:t>
            </a:r>
            <a:r>
              <a:rPr lang="it-IT" sz="1200" b="1" dirty="0"/>
              <a:t>	</a:t>
            </a:r>
            <a:endParaRPr lang="it-IT" sz="1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1000" dirty="0">
                <a:solidFill>
                  <a:srgbClr val="002060"/>
                </a:solidFill>
              </a:rPr>
              <a:t> dalle Linee guida:                                               </a:t>
            </a:r>
            <a:r>
              <a:rPr lang="it-IT" sz="1000" dirty="0" smtClean="0">
                <a:solidFill>
                  <a:srgbClr val="002060"/>
                </a:solidFill>
              </a:rPr>
              <a:t>« </a:t>
            </a:r>
            <a:r>
              <a:rPr lang="it-IT" sz="1200" b="1" dirty="0" smtClean="0">
                <a:solidFill>
                  <a:srgbClr val="002060"/>
                </a:solidFill>
              </a:rPr>
              <a:t>QUADRO </a:t>
            </a:r>
            <a:r>
              <a:rPr lang="it-IT" sz="1200" b="1" dirty="0">
                <a:solidFill>
                  <a:srgbClr val="002060"/>
                </a:solidFill>
              </a:rPr>
              <a:t>B1b </a:t>
            </a:r>
            <a:r>
              <a:rPr lang="it-IT" sz="1200" b="1" dirty="0" smtClean="0">
                <a:solidFill>
                  <a:srgbClr val="002060"/>
                </a:solidFill>
              </a:rPr>
              <a:t>Gruppi di Ricerca</a:t>
            </a:r>
            <a:endParaRPr lang="it-IT" sz="1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1200" i="1" dirty="0">
                <a:solidFill>
                  <a:srgbClr val="002060"/>
                </a:solidFill>
              </a:rPr>
              <a:t>descrive </a:t>
            </a:r>
            <a:r>
              <a:rPr lang="it-IT" sz="1200" b="1" i="1" dirty="0">
                <a:solidFill>
                  <a:srgbClr val="002060"/>
                </a:solidFill>
              </a:rPr>
              <a:t>gruppi di ricerca</a:t>
            </a:r>
            <a:r>
              <a:rPr lang="it-IT" sz="1200" i="1" dirty="0">
                <a:solidFill>
                  <a:srgbClr val="002060"/>
                </a:solidFill>
              </a:rPr>
              <a:t>, intesi come insieme di persone e/o linee di ricerca, anche gruppi di ricerca </a:t>
            </a:r>
            <a:r>
              <a:rPr lang="it-IT" sz="1200" i="1" dirty="0" smtClean="0">
                <a:solidFill>
                  <a:srgbClr val="002060"/>
                </a:solidFill>
              </a:rPr>
              <a:t>interdipartimentali, dettagliando il personale del Dipartimento e le linee di ricerca in cui è coinvolto. Sono contenuti obiettivi, linee di ricerca ed eventualmente altre informazioni specifiche in forma sintetica, quali personale di altri </a:t>
            </a:r>
            <a:r>
              <a:rPr lang="it-IT" sz="1200" i="1" dirty="0" err="1" smtClean="0">
                <a:solidFill>
                  <a:srgbClr val="002060"/>
                </a:solidFill>
              </a:rPr>
              <a:t>Dip</a:t>
            </a:r>
            <a:r>
              <a:rPr lang="it-IT" sz="1200" i="1" dirty="0" smtClean="0">
                <a:solidFill>
                  <a:srgbClr val="002060"/>
                </a:solidFill>
              </a:rPr>
              <a:t>. e/o strutture di ricerca coinvolte). </a:t>
            </a:r>
            <a:r>
              <a:rPr lang="it-IT" sz="1000" dirty="0" smtClean="0"/>
              <a:t>(quadro facoltativo)</a:t>
            </a:r>
            <a:endParaRPr lang="it-IT" sz="1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653" y="2108542"/>
            <a:ext cx="7639739" cy="33366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asellaDiTesto 6"/>
          <p:cNvSpPr txBox="1">
            <a:spLocks noChangeArrowheads="1"/>
          </p:cNvSpPr>
          <p:nvPr/>
        </p:nvSpPr>
        <p:spPr bwMode="auto">
          <a:xfrm>
            <a:off x="633413" y="642938"/>
            <a:ext cx="81153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</a:rPr>
              <a:t>Sezione B SISTEMA DI GESTIONE </a:t>
            </a:r>
          </a:p>
          <a:p>
            <a:pPr>
              <a:defRPr/>
            </a:pPr>
            <a:r>
              <a:rPr lang="it-IT" sz="1400" b="1" dirty="0">
                <a:solidFill>
                  <a:srgbClr val="336600"/>
                </a:solidFill>
              </a:rPr>
              <a:t> </a:t>
            </a:r>
            <a:endParaRPr lang="it-IT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sz="12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1000" dirty="0">
                <a:solidFill>
                  <a:srgbClr val="002060"/>
                </a:solidFill>
              </a:rPr>
              <a:t>dalle Linee guida:</a:t>
            </a:r>
            <a:r>
              <a:rPr lang="it-IT" sz="1000" b="1" dirty="0">
                <a:solidFill>
                  <a:srgbClr val="002060"/>
                </a:solidFill>
              </a:rPr>
              <a:t>                                                              «</a:t>
            </a:r>
            <a:r>
              <a:rPr lang="it-IT" sz="1200" b="1" dirty="0">
                <a:solidFill>
                  <a:srgbClr val="002060"/>
                </a:solidFill>
              </a:rPr>
              <a:t>QUADRO B2</a:t>
            </a:r>
          </a:p>
          <a:p>
            <a:pPr>
              <a:defRPr/>
            </a:pPr>
            <a:r>
              <a:rPr lang="it-IT" sz="1200" dirty="0"/>
              <a:t>		</a:t>
            </a:r>
          </a:p>
          <a:p>
            <a:pPr>
              <a:defRPr/>
            </a:pPr>
            <a:r>
              <a:rPr lang="it-IT" sz="1200" i="1" dirty="0">
                <a:solidFill>
                  <a:srgbClr val="002060"/>
                </a:solidFill>
              </a:rPr>
              <a:t>descrive la </a:t>
            </a:r>
            <a:r>
              <a:rPr lang="it-IT" sz="1200" b="1" i="1" dirty="0">
                <a:solidFill>
                  <a:srgbClr val="002060"/>
                </a:solidFill>
              </a:rPr>
              <a:t>Politica per l’Assicurazione Qualità del Dipartimento</a:t>
            </a:r>
            <a:r>
              <a:rPr lang="it-IT" sz="1200" i="1" dirty="0">
                <a:solidFill>
                  <a:srgbClr val="002060"/>
                </a:solidFill>
              </a:rPr>
              <a:t>, ovvero le responsabilità e le modalità operative attraverso le quali il Dipartimento persegue e mette in atto la qualità della ricerca</a:t>
            </a:r>
            <a:r>
              <a:rPr lang="it-IT" sz="1200" i="1" dirty="0" smtClean="0">
                <a:solidFill>
                  <a:srgbClr val="002060"/>
                </a:solidFill>
              </a:rPr>
              <a:t>»</a:t>
            </a:r>
            <a:r>
              <a:rPr lang="it-IT" sz="1200" dirty="0"/>
              <a:t> </a:t>
            </a:r>
            <a:r>
              <a:rPr lang="it-IT" sz="1000" dirty="0" smtClean="0"/>
              <a:t>(testo </a:t>
            </a:r>
            <a:r>
              <a:rPr lang="it-IT" sz="1000" dirty="0"/>
              <a:t>libero, </a:t>
            </a:r>
            <a:r>
              <a:rPr lang="it-IT" sz="1000" dirty="0" err="1"/>
              <a:t>max</a:t>
            </a:r>
            <a:r>
              <a:rPr lang="it-IT" sz="1000" dirty="0"/>
              <a:t> 9</a:t>
            </a:r>
            <a:r>
              <a:rPr lang="it-IT" sz="1000" dirty="0" smtClean="0"/>
              <a:t>.000 </a:t>
            </a:r>
            <a:r>
              <a:rPr lang="it-IT" sz="1000" dirty="0"/>
              <a:t>caratteri, anche up-</a:t>
            </a:r>
            <a:r>
              <a:rPr lang="it-IT" sz="1000" dirty="0" err="1"/>
              <a:t>load</a:t>
            </a:r>
            <a:r>
              <a:rPr lang="it-IT" sz="1000" dirty="0"/>
              <a:t> documento pdf </a:t>
            </a:r>
            <a:r>
              <a:rPr lang="it-IT" sz="1000" dirty="0" err="1"/>
              <a:t>max</a:t>
            </a:r>
            <a:r>
              <a:rPr lang="it-IT" sz="1000" dirty="0"/>
              <a:t> </a:t>
            </a:r>
            <a:r>
              <a:rPr lang="it-IT" sz="1000" dirty="0" smtClean="0"/>
              <a:t>3 </a:t>
            </a:r>
            <a:r>
              <a:rPr lang="it-IT" sz="1000" dirty="0" err="1"/>
              <a:t>pagg</a:t>
            </a:r>
            <a:r>
              <a:rPr lang="it-IT" sz="1000" dirty="0"/>
              <a:t>.)</a:t>
            </a:r>
            <a:endParaRPr lang="it-IT" sz="1000" i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sz="1200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1200" i="1" dirty="0" smtClean="0">
                <a:solidFill>
                  <a:srgbClr val="002060"/>
                </a:solidFill>
              </a:rPr>
              <a:t>E</a:t>
            </a:r>
            <a:r>
              <a:rPr lang="it-IT" sz="1200" i="1" dirty="0" smtClean="0"/>
              <a:t>sempio</a:t>
            </a:r>
            <a:r>
              <a:rPr lang="it-IT" sz="1200" dirty="0" smtClean="0"/>
              <a:t>: 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it-IT" sz="1200" dirty="0" smtClean="0"/>
              <a:t>La </a:t>
            </a:r>
            <a:r>
              <a:rPr lang="it-IT" sz="1200" dirty="0"/>
              <a:t>Politica per l’Assicurazione della Qualità è messa in atto dalla Commissione di Assicurazione della Qualità presso il Dipartimento costituita dal Presidente …..  , dai componenti   ……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it-IT" sz="1200" dirty="0"/>
              <a:t>La CAQ svolge il ruolo di </a:t>
            </a:r>
          </a:p>
          <a:p>
            <a:pPr>
              <a:defRPr/>
            </a:pPr>
            <a:r>
              <a:rPr lang="it-IT" sz="1200" dirty="0"/>
              <a:t>- gestire e verificare le procedure di Assicurazione della Qualità per la Ricerca Dipartimentale; </a:t>
            </a:r>
          </a:p>
          <a:p>
            <a:pPr>
              <a:defRPr/>
            </a:pPr>
            <a:r>
              <a:rPr lang="it-IT" sz="1200" dirty="0"/>
              <a:t>- compilare la SUA-RD in accordo alle linee guida ANVUR;</a:t>
            </a:r>
          </a:p>
          <a:p>
            <a:pPr>
              <a:defRPr/>
            </a:pPr>
            <a:r>
              <a:rPr lang="it-IT" sz="1200" dirty="0"/>
              <a:t>- raccordarsi con il Presidio della Qualità di Ateneo e garantire al Presidio e al Nucleo di Valutazione un flusso informativo coerente e tempestivo, in linea con quanto previsto dal sistema AVA dell’ANVUR.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it-IT" sz="1200" dirty="0"/>
          </a:p>
          <a:p>
            <a:pPr>
              <a:defRPr/>
            </a:pPr>
            <a:r>
              <a:rPr lang="it-IT" sz="1200" dirty="0"/>
              <a:t>La CAQ, nell’ambito della compilazione della SUA-RD rileva la situazione relativa a:</a:t>
            </a:r>
          </a:p>
          <a:p>
            <a:pPr>
              <a:defRPr/>
            </a:pPr>
            <a:r>
              <a:rPr lang="it-IT" sz="1200" dirty="0"/>
              <a:t>- le risorse umane ed infrastrutture, con dettaglio ai laboratori di ricerca, alle grandi attrezzature di ricerca, alle biblioteche, al patrimonio bibliografico;</a:t>
            </a:r>
          </a:p>
          <a:p>
            <a:pPr>
              <a:defRPr/>
            </a:pPr>
            <a:r>
              <a:rPr lang="it-IT" sz="1200" dirty="0"/>
              <a:t>- la produzione scientifica, l’internazionalizzazione, i finanziamenti relativi ai bandi competitivi, le responsabilità e i riconoscimenti scientifici,</a:t>
            </a:r>
          </a:p>
          <a:p>
            <a:pPr marL="171450" indent="-171450">
              <a:buFontTx/>
              <a:buChar char="-"/>
              <a:defRPr/>
            </a:pPr>
            <a:r>
              <a:rPr lang="it-IT" sz="1200" dirty="0" smtClean="0"/>
              <a:t>la </a:t>
            </a:r>
            <a:r>
              <a:rPr lang="it-IT" sz="1200" dirty="0"/>
              <a:t>terza missione (con dettaglio ai brevetti, agli spin-off, alle attività conto terzi, al public engagement, al patrimonio culturale</a:t>
            </a:r>
            <a:r>
              <a:rPr lang="it-IT" sz="1200" dirty="0" smtClean="0"/>
              <a:t>).</a:t>
            </a:r>
          </a:p>
          <a:p>
            <a:pPr>
              <a:defRPr/>
            </a:pPr>
            <a:r>
              <a:rPr lang="it-IT" sz="1200" dirty="0" smtClean="0"/>
              <a:t>Inoltre la CAQ:</a:t>
            </a:r>
          </a:p>
          <a:p>
            <a:pPr marL="171450" indent="-171450">
              <a:buFontTx/>
              <a:buChar char="-"/>
              <a:defRPr/>
            </a:pPr>
            <a:r>
              <a:rPr lang="it-IT" sz="1200" dirty="0" smtClean="0"/>
              <a:t> pianifica gli obiettivi e compie una verifica annuale sul loro stato di avanzamento</a:t>
            </a:r>
            <a:endParaRPr lang="it-IT" sz="1200" dirty="0"/>
          </a:p>
          <a:p>
            <a:pPr marL="171450" indent="-171450">
              <a:buFontTx/>
              <a:buChar char="-"/>
              <a:defRPr/>
            </a:pPr>
            <a:r>
              <a:rPr lang="it-IT" sz="1200" dirty="0" smtClean="0"/>
              <a:t>svolge </a:t>
            </a:r>
            <a:r>
              <a:rPr lang="it-IT" sz="1200" dirty="0"/>
              <a:t>una riflessione </a:t>
            </a:r>
            <a:r>
              <a:rPr lang="it-IT" sz="1200" dirty="0" err="1"/>
              <a:t>autovalutativa</a:t>
            </a:r>
            <a:r>
              <a:rPr lang="it-IT" sz="1200" dirty="0"/>
              <a:t> (riesame) sugli obiettivi dell’anno precedente o della VQR 2004-2010, mettendo in luce punti di forza, aree di miglioramento, rischi e opportunità. Sulla base di tali elementi individua proposte di miglioramento della qualità della ricerca anche ai fini del raggiungimento degli obiettivi </a:t>
            </a:r>
            <a:r>
              <a:rPr lang="it-IT" sz="1200" dirty="0" smtClean="0"/>
              <a:t>pluriennali.</a:t>
            </a:r>
          </a:p>
          <a:p>
            <a:pPr marL="171450" indent="-171450">
              <a:buFontTx/>
              <a:buChar char="-"/>
              <a:defRPr/>
            </a:pPr>
            <a:r>
              <a:rPr lang="it-IT" sz="1200" dirty="0" smtClean="0"/>
              <a:t>Riferisce in Consiglio di Dipartimento sui risultati del monitoraggio.</a:t>
            </a:r>
            <a:endParaRPr lang="it-IT" sz="1200" dirty="0"/>
          </a:p>
        </p:txBody>
      </p:sp>
      <p:sp>
        <p:nvSpPr>
          <p:cNvPr id="25601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5603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5603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20484" name="CasellaDiTesto 6"/>
          <p:cNvSpPr txBox="1">
            <a:spLocks noChangeArrowheads="1"/>
          </p:cNvSpPr>
          <p:nvPr/>
        </p:nvSpPr>
        <p:spPr bwMode="auto">
          <a:xfrm>
            <a:off x="633413" y="642938"/>
            <a:ext cx="81153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</a:rPr>
              <a:t>Sezione B SISTEMA DI GESTIONE </a:t>
            </a:r>
          </a:p>
          <a:p>
            <a:pPr>
              <a:defRPr/>
            </a:pPr>
            <a:r>
              <a:rPr lang="it-IT" sz="1400" b="1" dirty="0">
                <a:solidFill>
                  <a:srgbClr val="336600"/>
                </a:solidFill>
              </a:rPr>
              <a:t> </a:t>
            </a:r>
            <a:endParaRPr lang="it-IT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it-IT" sz="12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rgbClr val="002060"/>
                </a:solidFill>
              </a:rPr>
              <a:t>QUADRO </a:t>
            </a:r>
            <a:r>
              <a:rPr lang="it-IT" sz="1200" b="1" dirty="0">
                <a:solidFill>
                  <a:srgbClr val="002060"/>
                </a:solidFill>
              </a:rPr>
              <a:t>B2</a:t>
            </a:r>
          </a:p>
          <a:p>
            <a:pPr>
              <a:defRPr/>
            </a:pPr>
            <a:r>
              <a:rPr lang="it-IT" sz="1200" dirty="0"/>
              <a:t>		</a:t>
            </a:r>
          </a:p>
          <a:p>
            <a:pPr>
              <a:defRPr/>
            </a:pPr>
            <a:r>
              <a:rPr lang="it-IT" sz="1200" i="1" dirty="0" smtClean="0"/>
              <a:t>Esempio (a livello programmatico): </a:t>
            </a:r>
            <a:endParaRPr lang="it-IT" sz="1200" i="1" dirty="0"/>
          </a:p>
          <a:p>
            <a:pPr>
              <a:defRPr/>
            </a:pPr>
            <a:r>
              <a:rPr lang="it-IT" sz="1200" dirty="0" smtClean="0"/>
              <a:t>Il quadro riporta: 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it-IT" sz="1200" dirty="0" smtClean="0"/>
              <a:t>la </a:t>
            </a:r>
            <a:r>
              <a:rPr lang="it-IT" sz="1200" dirty="0"/>
              <a:t>Politica per l’Assicurazione della Qualità </a:t>
            </a:r>
            <a:r>
              <a:rPr lang="it-IT" sz="1200" dirty="0" smtClean="0"/>
              <a:t>del Dipartimento;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it-IT" sz="1200" dirty="0" smtClean="0"/>
              <a:t>le persone / i gruppi di lavoro incaricati di identificare e monitorare gli obiettivi di ricerca;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it-IT" sz="1200" dirty="0" smtClean="0"/>
              <a:t>le modalità e le tempistiche con cui avvengono tali processi.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259632" y="3429000"/>
          <a:ext cx="5184576" cy="30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376264"/>
                <a:gridCol w="1224136"/>
              </a:tblGrid>
              <a:tr h="259440">
                <a:tc gridSpan="3"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Commissione / Gruppo</a:t>
                      </a:r>
                      <a:r>
                        <a:rPr lang="it-IT" sz="1400" b="1" baseline="0" dirty="0" smtClean="0">
                          <a:solidFill>
                            <a:schemeClr val="tx1"/>
                          </a:solidFill>
                        </a:rPr>
                        <a:t> di lavoro/ altro 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4104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COMPOSIZIONE</a:t>
                      </a:r>
                      <a:r>
                        <a:rPr lang="it-IT" sz="1200" baseline="0" dirty="0" smtClean="0"/>
                        <a:t>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COMPITI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DATA /</a:t>
                      </a:r>
                      <a:r>
                        <a:rPr lang="it-IT" sz="1200" baseline="0" dirty="0" smtClean="0"/>
                        <a:t> o </a:t>
                      </a:r>
                      <a:r>
                        <a:rPr lang="it-IT" sz="1200" dirty="0" smtClean="0"/>
                        <a:t>FREQUENZA</a:t>
                      </a:r>
                      <a:endParaRPr lang="it-IT" sz="1200" dirty="0"/>
                    </a:p>
                  </a:txBody>
                  <a:tcPr/>
                </a:tc>
              </a:tr>
              <a:tr h="37878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60" dirty="0" smtClean="0"/>
                        <a:t>Pianificazione e verifica</a:t>
                      </a:r>
                      <a:r>
                        <a:rPr lang="it-IT" sz="1160" baseline="0" dirty="0" smtClean="0"/>
                        <a:t> annuale obiettivi</a:t>
                      </a:r>
                      <a:endParaRPr lang="it-IT" sz="116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132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60" dirty="0" smtClean="0"/>
                        <a:t>Riesame</a:t>
                      </a:r>
                      <a:r>
                        <a:rPr lang="it-IT" sz="1160" baseline="0" dirty="0" smtClean="0"/>
                        <a:t> annuale</a:t>
                      </a:r>
                      <a:endParaRPr lang="it-IT" sz="116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309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60" dirty="0" smtClean="0"/>
                        <a:t>Riferire in Consiglio</a:t>
                      </a:r>
                      <a:r>
                        <a:rPr lang="it-IT" sz="1160" baseline="0" dirty="0" smtClean="0"/>
                        <a:t> di Dipartimento sui risultati del monitoraggio</a:t>
                      </a:r>
                      <a:endParaRPr lang="it-IT" sz="116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309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60" dirty="0" smtClean="0"/>
                        <a:t>Trasparenza</a:t>
                      </a:r>
                      <a:r>
                        <a:rPr lang="it-IT" sz="1160" baseline="0" dirty="0" smtClean="0"/>
                        <a:t> e comunicazione dei risultati di ricerca ottenuti </a:t>
                      </a:r>
                      <a:endParaRPr lang="it-IT" sz="116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878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60" dirty="0" smtClean="0"/>
                        <a:t>Proposta del premio annuale</a:t>
                      </a:r>
                      <a:r>
                        <a:rPr lang="it-IT" sz="1160" baseline="0" dirty="0" smtClean="0"/>
                        <a:t> alla ricerca </a:t>
                      </a:r>
                      <a:endParaRPr lang="it-IT" sz="116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asellaDiTesto 6"/>
          <p:cNvSpPr txBox="1">
            <a:spLocks noChangeArrowheads="1"/>
          </p:cNvSpPr>
          <p:nvPr/>
        </p:nvSpPr>
        <p:spPr bwMode="auto">
          <a:xfrm>
            <a:off x="633413" y="642938"/>
            <a:ext cx="81153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Sezione B SISTEMA DI GESTIONE </a:t>
            </a:r>
          </a:p>
          <a:p>
            <a:r>
              <a:rPr lang="it-IT" sz="1000" b="1" dirty="0">
                <a:solidFill>
                  <a:srgbClr val="336600"/>
                </a:solidFill>
              </a:rPr>
              <a:t> </a:t>
            </a:r>
            <a:endParaRPr lang="it-IT" sz="1000" dirty="0">
              <a:solidFill>
                <a:srgbClr val="002060"/>
              </a:solidFill>
            </a:endParaRPr>
          </a:p>
          <a:p>
            <a:r>
              <a:rPr lang="it-IT" sz="1000" dirty="0">
                <a:solidFill>
                  <a:srgbClr val="002060"/>
                </a:solidFill>
              </a:rPr>
              <a:t>dalle Linee guida                                                     </a:t>
            </a:r>
            <a:r>
              <a:rPr lang="it-IT" sz="1000" b="1" dirty="0">
                <a:solidFill>
                  <a:srgbClr val="002060"/>
                </a:solidFill>
              </a:rPr>
              <a:t> «</a:t>
            </a:r>
            <a:r>
              <a:rPr lang="it-IT" sz="1200" b="1" dirty="0">
                <a:solidFill>
                  <a:srgbClr val="002060"/>
                </a:solidFill>
              </a:rPr>
              <a:t>QUADRO B3	</a:t>
            </a:r>
          </a:p>
          <a:p>
            <a:r>
              <a:rPr lang="it-IT" sz="1200" i="1" dirty="0">
                <a:solidFill>
                  <a:srgbClr val="002060"/>
                </a:solidFill>
              </a:rPr>
              <a:t>è dedicato al </a:t>
            </a:r>
            <a:r>
              <a:rPr lang="it-IT" sz="1200" b="1" i="1" dirty="0">
                <a:solidFill>
                  <a:srgbClr val="002060"/>
                </a:solidFill>
              </a:rPr>
              <a:t>Riesame</a:t>
            </a:r>
            <a:r>
              <a:rPr lang="it-IT" sz="1200" i="1" dirty="0">
                <a:solidFill>
                  <a:srgbClr val="002060"/>
                </a:solidFill>
              </a:rPr>
              <a:t> della Ricerca Dipartimentale, che illustra la riflessione </a:t>
            </a:r>
            <a:r>
              <a:rPr lang="it-IT" sz="1200" i="1" dirty="0" err="1">
                <a:solidFill>
                  <a:srgbClr val="002060"/>
                </a:solidFill>
              </a:rPr>
              <a:t>autovalutativa</a:t>
            </a:r>
            <a:r>
              <a:rPr lang="it-IT" sz="1200" i="1" dirty="0">
                <a:solidFill>
                  <a:srgbClr val="002060"/>
                </a:solidFill>
              </a:rPr>
              <a:t> sugli obiettivi in A1 dell’anno precedente e punti di miglioramento individuati, sull’analisi dei risultati ottenuti evidenziando criticità, scostamenti </a:t>
            </a:r>
            <a:r>
              <a:rPr lang="it-IT" sz="1200" i="1" dirty="0" smtClean="0">
                <a:solidFill>
                  <a:srgbClr val="002060"/>
                </a:solidFill>
              </a:rPr>
              <a:t>*»</a:t>
            </a:r>
            <a:r>
              <a:rPr lang="it-IT" sz="1200" dirty="0" smtClean="0"/>
              <a:t>  </a:t>
            </a:r>
            <a:r>
              <a:rPr lang="it-IT" sz="1000" dirty="0" smtClean="0"/>
              <a:t>(</a:t>
            </a:r>
            <a:r>
              <a:rPr lang="it-IT" sz="1000" dirty="0"/>
              <a:t>testo libero, </a:t>
            </a:r>
            <a:r>
              <a:rPr lang="it-IT" sz="1000" dirty="0" err="1"/>
              <a:t>max</a:t>
            </a:r>
            <a:r>
              <a:rPr lang="it-IT" sz="1000" dirty="0"/>
              <a:t> </a:t>
            </a:r>
            <a:r>
              <a:rPr lang="it-IT" sz="1000" dirty="0" smtClean="0"/>
              <a:t>15.000 </a:t>
            </a:r>
            <a:r>
              <a:rPr lang="it-IT" sz="1000" dirty="0"/>
              <a:t>caratteri, anche up-load documento pdf </a:t>
            </a:r>
            <a:r>
              <a:rPr lang="it-IT" sz="1000" dirty="0" err="1"/>
              <a:t>max</a:t>
            </a:r>
            <a:r>
              <a:rPr lang="it-IT" sz="1000" dirty="0"/>
              <a:t> </a:t>
            </a:r>
            <a:r>
              <a:rPr lang="it-IT" sz="1000" dirty="0" smtClean="0"/>
              <a:t>5 </a:t>
            </a:r>
            <a:r>
              <a:rPr lang="it-IT" sz="1000" dirty="0"/>
              <a:t>pagg.)</a:t>
            </a:r>
            <a:endParaRPr lang="it-IT" sz="1000" i="1" dirty="0">
              <a:solidFill>
                <a:srgbClr val="002060"/>
              </a:solidFill>
            </a:endParaRPr>
          </a:p>
          <a:p>
            <a:endParaRPr lang="it-IT" sz="1200" i="1" dirty="0">
              <a:solidFill>
                <a:srgbClr val="002060"/>
              </a:solidFill>
            </a:endParaRPr>
          </a:p>
          <a:p>
            <a:r>
              <a:rPr lang="it-IT" sz="1200" dirty="0" smtClean="0"/>
              <a:t>Il </a:t>
            </a:r>
            <a:r>
              <a:rPr lang="it-IT" sz="1200" dirty="0"/>
              <a:t>Dipartimento ha condotto la seguente riflessione </a:t>
            </a:r>
            <a:r>
              <a:rPr lang="it-IT" sz="1200" dirty="0" err="1"/>
              <a:t>autovalutativa</a:t>
            </a:r>
            <a:r>
              <a:rPr lang="it-IT" sz="1200" dirty="0"/>
              <a:t> </a:t>
            </a:r>
            <a:r>
              <a:rPr lang="it-IT" sz="1200" dirty="0" smtClean="0"/>
              <a:t>in data ….(riportare la data del </a:t>
            </a:r>
            <a:r>
              <a:rPr lang="it-IT" sz="1200" dirty="0" err="1" smtClean="0"/>
              <a:t>CdD</a:t>
            </a:r>
            <a:r>
              <a:rPr lang="it-IT" sz="1200" dirty="0" smtClean="0"/>
              <a:t> che ha approvato il Riesame) a </a:t>
            </a:r>
            <a:r>
              <a:rPr lang="it-IT" sz="1200" dirty="0"/>
              <a:t>partire </a:t>
            </a:r>
            <a:r>
              <a:rPr lang="it-IT" sz="1200" dirty="0" smtClean="0"/>
              <a:t>dall’ analisi di :</a:t>
            </a:r>
          </a:p>
          <a:p>
            <a:endParaRPr lang="it-IT" sz="1200" dirty="0" smtClean="0"/>
          </a:p>
          <a:p>
            <a:r>
              <a:rPr lang="it-IT" sz="1200" dirty="0" smtClean="0"/>
              <a:t>- gli obiettivi nel quadro A1 della scheda dell’anno precedente o dei risultati </a:t>
            </a:r>
            <a:r>
              <a:rPr lang="it-IT" sz="1200" dirty="0"/>
              <a:t>della VQR </a:t>
            </a:r>
            <a:r>
              <a:rPr lang="it-IT" sz="1200" dirty="0" smtClean="0"/>
              <a:t>2004-201* 0;</a:t>
            </a:r>
          </a:p>
          <a:p>
            <a:endParaRPr lang="it-IT" sz="1200" dirty="0" smtClean="0"/>
          </a:p>
          <a:p>
            <a:r>
              <a:rPr lang="it-IT" sz="1200" dirty="0" smtClean="0"/>
              <a:t>- i risultati, con evidenza di </a:t>
            </a:r>
            <a:endParaRPr lang="it-IT" sz="1200" dirty="0"/>
          </a:p>
          <a:p>
            <a:pPr marL="171450" indent="-171450" defTabSz="252000">
              <a:buFont typeface="Wingdings" panose="05000000000000000000" pitchFamily="2" charset="2"/>
              <a:buChar char="ü"/>
            </a:pPr>
            <a:r>
              <a:rPr lang="it-IT" sz="1200" dirty="0" smtClean="0"/>
              <a:t>	punti </a:t>
            </a:r>
            <a:r>
              <a:rPr lang="it-IT" sz="1200" dirty="0"/>
              <a:t>di forza:  </a:t>
            </a:r>
            <a:r>
              <a:rPr lang="it-IT" sz="1200" dirty="0" smtClean="0"/>
              <a:t>es</a:t>
            </a:r>
            <a:r>
              <a:rPr lang="it-IT" sz="1200" dirty="0"/>
              <a:t>. indici i e x più elevati degli altri </a:t>
            </a:r>
            <a:r>
              <a:rPr lang="it-IT" sz="1200" dirty="0" smtClean="0"/>
              <a:t>dipartimenti; posizionamento a livello nazionale e 	internazionale del gruppo di ricerca, presenza di accordi con istituzione straniere, presenza consolidata nel 	networking; buon posizionamento VQR per il settore di riferimento;</a:t>
            </a:r>
          </a:p>
          <a:p>
            <a:pPr defTabSz="252000"/>
            <a:r>
              <a:rPr lang="it-IT" sz="1200" dirty="0" smtClean="0"/>
              <a:t> </a:t>
            </a:r>
            <a:endParaRPr lang="it-IT" sz="1200" dirty="0"/>
          </a:p>
          <a:p>
            <a:pPr marL="171450" indent="-171450" defTabSz="252000">
              <a:buFont typeface="Wingdings" panose="05000000000000000000" pitchFamily="2" charset="2"/>
              <a:buChar char="ü"/>
            </a:pPr>
            <a:r>
              <a:rPr lang="it-IT" sz="1200" dirty="0" smtClean="0"/>
              <a:t>	aree </a:t>
            </a:r>
            <a:r>
              <a:rPr lang="it-IT" sz="1200" dirty="0"/>
              <a:t>di </a:t>
            </a:r>
            <a:r>
              <a:rPr lang="it-IT" sz="1200" dirty="0" smtClean="0"/>
              <a:t>miglioramento: es</a:t>
            </a:r>
            <a:r>
              <a:rPr lang="it-IT" sz="1200" dirty="0"/>
              <a:t>.</a:t>
            </a:r>
            <a:r>
              <a:rPr lang="it-IT" sz="1200" dirty="0" smtClean="0"/>
              <a:t> indici i </a:t>
            </a:r>
            <a:r>
              <a:rPr lang="it-IT" sz="1200" dirty="0"/>
              <a:t>e x da </a:t>
            </a:r>
            <a:r>
              <a:rPr lang="it-IT" sz="1200" dirty="0" smtClean="0"/>
              <a:t>elevare, </a:t>
            </a:r>
            <a:r>
              <a:rPr lang="it-IT" sz="1200" dirty="0"/>
              <a:t>sinergia tra gruppi di </a:t>
            </a:r>
            <a:r>
              <a:rPr lang="it-IT" sz="1200" dirty="0" smtClean="0"/>
              <a:t>ricerca, sviluppo di networking; 	diminuzione numero </a:t>
            </a:r>
            <a:r>
              <a:rPr lang="it-IT" sz="1200" dirty="0"/>
              <a:t>di docenti con scarsa </a:t>
            </a:r>
            <a:r>
              <a:rPr lang="it-IT" sz="1200" dirty="0" err="1"/>
              <a:t>prod</a:t>
            </a:r>
            <a:r>
              <a:rPr lang="it-IT" sz="1200" dirty="0"/>
              <a:t>. </a:t>
            </a:r>
            <a:r>
              <a:rPr lang="it-IT" sz="1200" dirty="0" smtClean="0"/>
              <a:t>scientifica;</a:t>
            </a:r>
          </a:p>
          <a:p>
            <a:pPr marL="171450" indent="-171450" defTabSz="252000">
              <a:buFont typeface="Wingdings" panose="05000000000000000000" pitchFamily="2" charset="2"/>
              <a:buChar char="ü"/>
            </a:pPr>
            <a:endParaRPr lang="it-IT" sz="1200" dirty="0"/>
          </a:p>
          <a:p>
            <a:pPr marL="171450" indent="-171450" defTabSz="252000">
              <a:buFont typeface="Wingdings" panose="05000000000000000000" pitchFamily="2" charset="2"/>
              <a:buChar char="ü"/>
            </a:pPr>
            <a:r>
              <a:rPr lang="it-IT" sz="1200" dirty="0" smtClean="0"/>
              <a:t>	opportunità: es. rapporti con il territorio e capacità di acquisizione fondi; regione con presenza 	significativa di</a:t>
            </a:r>
          </a:p>
          <a:p>
            <a:pPr defTabSz="252000"/>
            <a:r>
              <a:rPr lang="it-IT" sz="1200" dirty="0"/>
              <a:t>	</a:t>
            </a:r>
            <a:r>
              <a:rPr lang="it-IT" sz="1200" dirty="0" smtClean="0"/>
              <a:t>enti di ricerca per sinergie; collocazione geografica strategica; territorio con numerose PMI che necessitano di 	innovare e consolidare presenza sul mercato; definizione di strategie di specializzazione regionale in corso); </a:t>
            </a:r>
          </a:p>
          <a:p>
            <a:pPr defTabSz="252000"/>
            <a:r>
              <a:rPr lang="it-IT" sz="1200" dirty="0" smtClean="0"/>
              <a:t>	</a:t>
            </a:r>
          </a:p>
          <a:p>
            <a:pPr marL="171450" indent="-171450" defTabSz="252000">
              <a:buFont typeface="Wingdings" panose="05000000000000000000" pitchFamily="2" charset="2"/>
              <a:buChar char="ü"/>
            </a:pPr>
            <a:r>
              <a:rPr lang="it-IT" sz="1200" dirty="0" smtClean="0"/>
              <a:t>Minacce: es. ottenimento di finanziamenti esterni per settori emergenti, orientamento dei </a:t>
            </a:r>
            <a:r>
              <a:rPr lang="it-IT" sz="1200" smtClean="0"/>
              <a:t>governi regionali </a:t>
            </a:r>
            <a:r>
              <a:rPr lang="it-IT" sz="1200" dirty="0" smtClean="0"/>
              <a:t>e nazionali a finanziare in prevalenza ambiti di ricerca con impatto a livello economico - industriale; vincoli normativi nazionali su reclutamento personale; sovrapposizione con ambiti di ricerca con altri atenei; assenza di linee politiche chiare in materie di carattere etico come uso OGM o cellule staminali; inefficace coordinamento tra gli enti di ricerca regionali)</a:t>
            </a:r>
          </a:p>
          <a:p>
            <a:pPr marL="171450" indent="-171450" defTabSz="252000">
              <a:buFont typeface="Wingdings" panose="05000000000000000000" pitchFamily="2" charset="2"/>
              <a:buChar char="ü"/>
            </a:pPr>
            <a:endParaRPr lang="it-IT" sz="1200" dirty="0"/>
          </a:p>
          <a:p>
            <a:r>
              <a:rPr lang="it-IT" sz="1200" dirty="0" smtClean="0"/>
              <a:t>* </a:t>
            </a:r>
            <a:r>
              <a:rPr lang="it-IT" sz="1000" dirty="0"/>
              <a:t>Il primo esercizio </a:t>
            </a:r>
            <a:r>
              <a:rPr lang="it-IT" sz="1000" dirty="0" err="1"/>
              <a:t>autovalutativo</a:t>
            </a:r>
            <a:r>
              <a:rPr lang="it-IT" sz="1000" dirty="0"/>
              <a:t> viene effettuato in base agli obiettivi del piano strategico di ateneo e agli esiti della VQR 2004-2010, evidenziando punti di forza, aree di miglioramento, rischi e opportunità nella lettura dei dati VQR.</a:t>
            </a:r>
          </a:p>
          <a:p>
            <a:r>
              <a:rPr lang="it-IT" sz="1000" dirty="0"/>
              <a:t>Il primo riesame si conclude con proposte di miglioramento della qualità della ricerca ai fini degli obiettivi pluriennali. </a:t>
            </a:r>
          </a:p>
        </p:txBody>
      </p:sp>
      <p:sp>
        <p:nvSpPr>
          <p:cNvPr id="26625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6627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asellaDiTesto 6"/>
          <p:cNvSpPr txBox="1">
            <a:spLocks noChangeArrowheads="1"/>
          </p:cNvSpPr>
          <p:nvPr/>
        </p:nvSpPr>
        <p:spPr bwMode="auto">
          <a:xfrm>
            <a:off x="633413" y="642938"/>
            <a:ext cx="81153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Sezione B SISTEMA DI GESTIONE </a:t>
            </a:r>
          </a:p>
          <a:p>
            <a:r>
              <a:rPr lang="it-IT" sz="1000" b="1" dirty="0">
                <a:solidFill>
                  <a:srgbClr val="336600"/>
                </a:solidFill>
              </a:rPr>
              <a:t> </a:t>
            </a:r>
            <a:endParaRPr lang="it-IT" sz="1000" dirty="0">
              <a:solidFill>
                <a:srgbClr val="002060"/>
              </a:solidFill>
            </a:endParaRPr>
          </a:p>
          <a:p>
            <a:r>
              <a:rPr lang="it-IT" sz="1000" dirty="0">
                <a:solidFill>
                  <a:srgbClr val="002060"/>
                </a:solidFill>
              </a:rPr>
              <a:t>dalle Linee guida                                                     </a:t>
            </a:r>
            <a:r>
              <a:rPr lang="it-IT" sz="1000" b="1" dirty="0">
                <a:solidFill>
                  <a:srgbClr val="002060"/>
                </a:solidFill>
              </a:rPr>
              <a:t> «</a:t>
            </a:r>
            <a:r>
              <a:rPr lang="it-IT" sz="1200" b="1" dirty="0">
                <a:solidFill>
                  <a:srgbClr val="002060"/>
                </a:solidFill>
              </a:rPr>
              <a:t>QUADRO B3	</a:t>
            </a:r>
          </a:p>
          <a:p>
            <a:r>
              <a:rPr lang="it-IT" sz="1200" i="1" dirty="0">
                <a:solidFill>
                  <a:srgbClr val="002060"/>
                </a:solidFill>
              </a:rPr>
              <a:t>è dedicato al </a:t>
            </a:r>
            <a:r>
              <a:rPr lang="it-IT" sz="1200" b="1" i="1" dirty="0">
                <a:solidFill>
                  <a:srgbClr val="002060"/>
                </a:solidFill>
              </a:rPr>
              <a:t>Riesame</a:t>
            </a:r>
            <a:r>
              <a:rPr lang="it-IT" sz="1200" i="1" dirty="0">
                <a:solidFill>
                  <a:srgbClr val="002060"/>
                </a:solidFill>
              </a:rPr>
              <a:t> della Ricerca Dipartimentale, che illustra la riflessione </a:t>
            </a:r>
            <a:r>
              <a:rPr lang="it-IT" sz="1200" i="1" dirty="0" err="1">
                <a:solidFill>
                  <a:srgbClr val="002060"/>
                </a:solidFill>
              </a:rPr>
              <a:t>autovalutativa</a:t>
            </a:r>
            <a:r>
              <a:rPr lang="it-IT" sz="1200" i="1" dirty="0">
                <a:solidFill>
                  <a:srgbClr val="002060"/>
                </a:solidFill>
              </a:rPr>
              <a:t> sugli obiettivi in A1 dell’anno precedente e punti di miglioramento individuati, sull’analisi dei risultati ottenuti evidenziando criticità, scostamenti </a:t>
            </a:r>
            <a:r>
              <a:rPr lang="it-IT" sz="1200" i="1" dirty="0" smtClean="0">
                <a:solidFill>
                  <a:srgbClr val="002060"/>
                </a:solidFill>
              </a:rPr>
              <a:t>*»</a:t>
            </a:r>
            <a:r>
              <a:rPr lang="it-IT" sz="1200" dirty="0" smtClean="0"/>
              <a:t>  </a:t>
            </a:r>
            <a:r>
              <a:rPr lang="it-IT" sz="1000" dirty="0" smtClean="0"/>
              <a:t>(</a:t>
            </a:r>
            <a:r>
              <a:rPr lang="it-IT" sz="1000" dirty="0"/>
              <a:t>testo libero, </a:t>
            </a:r>
            <a:r>
              <a:rPr lang="it-IT" sz="1000" dirty="0" err="1"/>
              <a:t>max</a:t>
            </a:r>
            <a:r>
              <a:rPr lang="it-IT" sz="1000" dirty="0"/>
              <a:t> </a:t>
            </a:r>
            <a:r>
              <a:rPr lang="it-IT" sz="1000" dirty="0" smtClean="0"/>
              <a:t>15.000 </a:t>
            </a:r>
            <a:r>
              <a:rPr lang="it-IT" sz="1000" dirty="0"/>
              <a:t>caratteri, anche up-load documento pdf </a:t>
            </a:r>
            <a:r>
              <a:rPr lang="it-IT" sz="1000" dirty="0" err="1"/>
              <a:t>max</a:t>
            </a:r>
            <a:r>
              <a:rPr lang="it-IT" sz="1000" dirty="0"/>
              <a:t> </a:t>
            </a:r>
            <a:r>
              <a:rPr lang="it-IT" sz="1000" dirty="0" smtClean="0"/>
              <a:t>5 </a:t>
            </a:r>
            <a:r>
              <a:rPr lang="it-IT" sz="1000" dirty="0"/>
              <a:t>pagg.)</a:t>
            </a:r>
            <a:endParaRPr lang="it-IT" sz="1000" i="1" dirty="0">
              <a:solidFill>
                <a:srgbClr val="002060"/>
              </a:solidFill>
            </a:endParaRPr>
          </a:p>
          <a:p>
            <a:endParaRPr lang="it-IT" sz="1200" i="1" dirty="0">
              <a:solidFill>
                <a:srgbClr val="002060"/>
              </a:solidFill>
            </a:endParaRPr>
          </a:p>
          <a:p>
            <a:endParaRPr lang="it-IT" sz="1200" dirty="0"/>
          </a:p>
          <a:p>
            <a:r>
              <a:rPr lang="it-IT" sz="1200" dirty="0" smtClean="0"/>
              <a:t>Per l’analisi di punti di forza, debolezza, opportunità e minacce tenere in considerazione le seguenti </a:t>
            </a:r>
            <a:r>
              <a:rPr lang="it-IT" sz="1200" dirty="0" err="1" smtClean="0"/>
              <a:t>macroaree</a:t>
            </a:r>
            <a:r>
              <a:rPr lang="it-IT" sz="1200" dirty="0" smtClean="0"/>
              <a:t> relative alle strategia della Ricerca:</a:t>
            </a:r>
          </a:p>
          <a:p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Finanziamento di Ateneo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Accesso ai finanziamenti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Formazione alla ricerca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Reclutamento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Internazionalizzazione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Reti di ricerca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Produttività scientifica 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Valutazione e </a:t>
            </a:r>
            <a:r>
              <a:rPr lang="it-IT" sz="1200" dirty="0" err="1" smtClean="0"/>
              <a:t>premialità</a:t>
            </a: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Comunicazione e divulgazione</a:t>
            </a:r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26625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6627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  <p:extLst>
      <p:ext uri="{BB962C8B-B14F-4D97-AF65-F5344CB8AC3E}">
        <p14:creationId xmlns:p14="http://schemas.microsoft.com/office/powerpoint/2010/main" val="150422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7651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74725" y="620713"/>
            <a:ext cx="7483475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Sezione C  RISORSE UMANE ED INFRASTRUTTURE</a:t>
            </a:r>
          </a:p>
          <a:p>
            <a:pPr algn="ctr"/>
            <a:r>
              <a:rPr lang="it-IT" sz="1400" b="1" dirty="0">
                <a:solidFill>
                  <a:srgbClr val="336600"/>
                </a:solidFill>
              </a:rPr>
              <a:t> </a:t>
            </a:r>
            <a:r>
              <a:rPr lang="it-IT" sz="1400" b="1" dirty="0">
                <a:solidFill>
                  <a:srgbClr val="002060"/>
                </a:solidFill>
              </a:rPr>
              <a:t>QUADRO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r>
              <a:rPr lang="it-IT" sz="1400" b="1" dirty="0">
                <a:solidFill>
                  <a:srgbClr val="002060"/>
                </a:solidFill>
              </a:rPr>
              <a:t>C1</a:t>
            </a:r>
          </a:p>
          <a:p>
            <a:r>
              <a:rPr lang="it-IT" sz="1400" dirty="0"/>
              <a:t> contiene </a:t>
            </a:r>
            <a:r>
              <a:rPr lang="it-IT" sz="1400" dirty="0" smtClean="0"/>
              <a:t>l’elenco /descrizione di</a:t>
            </a:r>
            <a:r>
              <a:rPr lang="it-IT" sz="1400" dirty="0"/>
              <a:t>:</a:t>
            </a:r>
          </a:p>
          <a:p>
            <a:r>
              <a:rPr lang="it-IT" sz="1400" dirty="0"/>
              <a:t> </a:t>
            </a:r>
          </a:p>
          <a:p>
            <a:r>
              <a:rPr lang="it-IT" sz="1400" b="1" dirty="0"/>
              <a:t>C1a</a:t>
            </a:r>
            <a:r>
              <a:rPr lang="it-IT" sz="1400" dirty="0"/>
              <a:t> laboratori di ricerca, la cui definizione è</a:t>
            </a:r>
          </a:p>
          <a:p>
            <a:endParaRPr lang="it-IT" sz="1200" dirty="0"/>
          </a:p>
          <a:p>
            <a:r>
              <a:rPr lang="it-IT" sz="1200" i="1" dirty="0"/>
              <a:t>Il laboratorio </a:t>
            </a:r>
            <a:r>
              <a:rPr lang="it-IT" sz="1200" i="1" dirty="0" smtClean="0"/>
              <a:t>di ricerca è </a:t>
            </a:r>
            <a:r>
              <a:rPr lang="it-IT" sz="1200" i="1" dirty="0"/>
              <a:t>inteso </a:t>
            </a:r>
            <a:r>
              <a:rPr lang="it-IT" sz="1200" i="1" dirty="0" smtClean="0"/>
              <a:t>come: «lo spazio </a:t>
            </a:r>
            <a:r>
              <a:rPr lang="it-IT" sz="1200" i="1" dirty="0"/>
              <a:t>fisico attrezzato, opportunamente adattato ed equipaggiato</a:t>
            </a:r>
            <a:r>
              <a:rPr lang="it-IT" sz="1200" i="1" dirty="0" smtClean="0"/>
              <a:t>, il luogo o l’ambiente al </a:t>
            </a:r>
            <a:r>
              <a:rPr lang="it-IT" sz="1200" i="1" dirty="0"/>
              <a:t>di fuori dell'area edificata della sede - </a:t>
            </a:r>
            <a:r>
              <a:rPr lang="it-IT" sz="1200" i="1" dirty="0" smtClean="0"/>
              <a:t>quale </a:t>
            </a:r>
            <a:r>
              <a:rPr lang="it-IT" sz="1200" i="1" dirty="0"/>
              <a:t>ad esempio, </a:t>
            </a:r>
            <a:r>
              <a:rPr lang="it-IT" sz="1200" i="1" dirty="0" smtClean="0"/>
              <a:t>una campagna archeologica, geologica, marittima </a:t>
            </a:r>
            <a:r>
              <a:rPr lang="it-IT" sz="1200" i="1" dirty="0"/>
              <a:t>- per lo </a:t>
            </a:r>
            <a:r>
              <a:rPr lang="it-IT" sz="1200" i="1" dirty="0" smtClean="0"/>
              <a:t>svolgimento, con </a:t>
            </a:r>
            <a:r>
              <a:rPr lang="it-IT" sz="1200" i="1" dirty="0"/>
              <a:t>personale strutturato e non </a:t>
            </a:r>
            <a:r>
              <a:rPr lang="it-IT" sz="1200" i="1" dirty="0" smtClean="0"/>
              <a:t>strutturato,</a:t>
            </a:r>
            <a:r>
              <a:rPr lang="it-IT" sz="1200" i="1" dirty="0"/>
              <a:t> di specifiche attività di studio e ricerca, </a:t>
            </a:r>
            <a:r>
              <a:rPr lang="it-IT" sz="1200" i="1" dirty="0" smtClean="0"/>
              <a:t>connesse </a:t>
            </a:r>
            <a:r>
              <a:rPr lang="it-IT" sz="1200" i="1" dirty="0"/>
              <a:t>all'attività scientifica nonché attività coordinate connesse allo sviluppo di tesi di laurea delle attività di dottorati di </a:t>
            </a:r>
            <a:r>
              <a:rPr lang="it-IT" sz="1200" i="1" dirty="0" smtClean="0"/>
              <a:t>ricerca».</a:t>
            </a:r>
            <a:r>
              <a:rPr lang="it-IT" sz="1200" i="1" dirty="0"/>
              <a:t> </a:t>
            </a:r>
            <a:r>
              <a:rPr lang="it-IT" sz="1000" dirty="0" smtClean="0"/>
              <a:t>(testo libero, </a:t>
            </a:r>
            <a:r>
              <a:rPr lang="it-IT" sz="1000" dirty="0" err="1" smtClean="0"/>
              <a:t>max</a:t>
            </a:r>
            <a:r>
              <a:rPr lang="it-IT" sz="1000" dirty="0" smtClean="0"/>
              <a:t> 3.000 caratteri, anche up-load documento pdf </a:t>
            </a:r>
            <a:r>
              <a:rPr lang="it-IT" sz="1000" dirty="0" err="1" smtClean="0"/>
              <a:t>max</a:t>
            </a:r>
            <a:r>
              <a:rPr lang="it-IT" sz="1000" dirty="0" smtClean="0"/>
              <a:t> 1 pag.)</a:t>
            </a:r>
            <a:endParaRPr lang="it-IT" sz="1000" i="1" dirty="0" smtClean="0">
              <a:solidFill>
                <a:srgbClr val="002060"/>
              </a:solidFill>
            </a:endParaRPr>
          </a:p>
          <a:p>
            <a:endParaRPr lang="it-IT" sz="1200" i="1" dirty="0" smtClean="0"/>
          </a:p>
          <a:p>
            <a:pPr algn="ctr"/>
            <a:r>
              <a:rPr lang="it-IT" sz="1200" dirty="0" smtClean="0"/>
              <a:t> </a:t>
            </a:r>
            <a:r>
              <a:rPr lang="it-IT" sz="1200" b="1" dirty="0" smtClean="0">
                <a:solidFill>
                  <a:srgbClr val="C00000"/>
                </a:solidFill>
              </a:rPr>
              <a:t>FONTE </a:t>
            </a:r>
            <a:r>
              <a:rPr lang="it-IT" sz="1200" b="1" dirty="0">
                <a:solidFill>
                  <a:srgbClr val="C00000"/>
                </a:solidFill>
              </a:rPr>
              <a:t>DATI SPEP – inserimento </a:t>
            </a:r>
            <a:r>
              <a:rPr lang="it-IT" sz="1200" b="1" dirty="0" smtClean="0">
                <a:solidFill>
                  <a:srgbClr val="C00000"/>
                </a:solidFill>
              </a:rPr>
              <a:t>DIPARTIMENTO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501008"/>
            <a:ext cx="5187339" cy="31353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4499992" y="2060848"/>
            <a:ext cx="410445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1400" dirty="0" smtClean="0"/>
              <a:t> trattare l’aspetto scientifico, mentre l’aspetto economico di dettaglio viene trattato nel quadro III missione</a:t>
            </a:r>
          </a:p>
          <a:p>
            <a:pPr algn="just">
              <a:buFont typeface="Arial" pitchFamily="34" charset="0"/>
              <a:buChar char="•"/>
            </a:pPr>
            <a:endParaRPr lang="it-IT" sz="1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1400" dirty="0" smtClean="0"/>
              <a:t>mappare attrezzature non solo di proprietà, ma anche in comodato  o disponibili in base a accordi di virtù di accesso)</a:t>
            </a:r>
          </a:p>
          <a:p>
            <a:pPr algn="just">
              <a:buFont typeface="Arial" pitchFamily="34" charset="0"/>
              <a:buChar char="•"/>
            </a:pPr>
            <a:endParaRPr lang="it-IT" sz="1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1400" dirty="0"/>
              <a:t> </a:t>
            </a:r>
            <a:r>
              <a:rPr lang="it-IT" sz="1400" dirty="0" smtClean="0"/>
              <a:t>descrizione: indicare se è associata a uno o più Gruppi di ricerca o laboratori o centri di ricerca</a:t>
            </a:r>
          </a:p>
          <a:p>
            <a:pPr algn="just">
              <a:buFont typeface="Arial" pitchFamily="34" charset="0"/>
              <a:buChar char="•"/>
            </a:pPr>
            <a:endParaRPr lang="it-IT" sz="1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1400" dirty="0"/>
              <a:t>a</a:t>
            </a:r>
            <a:r>
              <a:rPr lang="it-IT" sz="1400" dirty="0" smtClean="0"/>
              <a:t>ltre info utili: ricadute scientifiche di particolare rilievo collegabili all’attrezzatura durante l’anno in corso</a:t>
            </a:r>
          </a:p>
          <a:p>
            <a:pPr algn="just">
              <a:buFont typeface="Arial" pitchFamily="34" charset="0"/>
              <a:buChar char="•"/>
            </a:pPr>
            <a:endParaRPr lang="it-IT" sz="1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1400" dirty="0" smtClean="0"/>
              <a:t>per infrastrutture condivise tra n Dipartimenti, va usata la SUA-RD di Ateneo; l’infrastruttura condivisa diventa visibile all’interno della scheda di n Dipartimenti nel quadro corrispondente)</a:t>
            </a:r>
          </a:p>
          <a:p>
            <a:pPr algn="just">
              <a:buFont typeface="Arial" pitchFamily="34" charset="0"/>
              <a:buChar char="•"/>
            </a:pPr>
            <a:endParaRPr lang="it-IT" sz="1400" dirty="0"/>
          </a:p>
          <a:p>
            <a:pPr algn="ctr"/>
            <a:r>
              <a:rPr lang="it-IT" sz="1200" b="1" dirty="0">
                <a:solidFill>
                  <a:srgbClr val="C00000"/>
                </a:solidFill>
              </a:rPr>
              <a:t>FONTE DATI ABIL – inserimento </a:t>
            </a:r>
            <a:r>
              <a:rPr lang="it-IT" sz="1200" b="1" dirty="0" smtClean="0">
                <a:solidFill>
                  <a:srgbClr val="C00000"/>
                </a:solidFill>
              </a:rPr>
              <a:t> ATENEO </a:t>
            </a:r>
            <a:endParaRPr lang="it-IT" sz="1400" dirty="0"/>
          </a:p>
        </p:txBody>
      </p:sp>
      <p:sp>
        <p:nvSpPr>
          <p:cNvPr id="2764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7651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605587"/>
            <a:ext cx="84249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Sezione C  RISORSE UMANE ED INFRASTRUTTURE</a:t>
            </a:r>
          </a:p>
          <a:p>
            <a:pPr algn="ctr"/>
            <a:r>
              <a:rPr lang="it-IT" sz="1400" b="1" dirty="0">
                <a:solidFill>
                  <a:srgbClr val="336600"/>
                </a:solidFill>
              </a:rPr>
              <a:t> </a:t>
            </a:r>
            <a:r>
              <a:rPr lang="it-IT" sz="1400" b="1" dirty="0">
                <a:solidFill>
                  <a:srgbClr val="002060"/>
                </a:solidFill>
              </a:rPr>
              <a:t>QUADRO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r>
              <a:rPr lang="it-IT" sz="1400" b="1" dirty="0">
                <a:solidFill>
                  <a:srgbClr val="002060"/>
                </a:solidFill>
              </a:rPr>
              <a:t>C1</a:t>
            </a:r>
          </a:p>
          <a:p>
            <a:r>
              <a:rPr lang="it-IT" sz="1400" dirty="0"/>
              <a:t> contiene l’elenco di:</a:t>
            </a:r>
          </a:p>
          <a:p>
            <a:r>
              <a:rPr lang="it-IT" sz="1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/>
              <a:t> C1b</a:t>
            </a:r>
            <a:r>
              <a:rPr lang="it-IT" sz="1400" dirty="0" smtClean="0"/>
              <a:t> </a:t>
            </a:r>
            <a:r>
              <a:rPr lang="it-IT" sz="1400" dirty="0"/>
              <a:t>grandi attrezzature di ricerca, definite da un valore &gt; 100.000 </a:t>
            </a:r>
            <a:r>
              <a:rPr lang="it-IT" sz="1400" dirty="0" err="1"/>
              <a:t>eur</a:t>
            </a:r>
            <a:r>
              <a:rPr lang="it-IT" sz="1400" dirty="0"/>
              <a:t> </a:t>
            </a:r>
            <a:r>
              <a:rPr lang="it-IT" sz="1400" dirty="0" smtClean="0"/>
              <a:t>(anche risorse per il calcolo elettronico - intesi complessivamente per l’intera attrezzatura – periodo di acquisizione /utilizzo deve coincidere almeno in parte con l’anno di riferimento)</a:t>
            </a:r>
            <a:endParaRPr lang="it-IT" sz="1400" dirty="0"/>
          </a:p>
          <a:p>
            <a:pPr>
              <a:buFont typeface="Wingdings" pitchFamily="2" charset="2"/>
              <a:buChar char="§"/>
            </a:pP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822557" cy="4144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7651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74725" y="620713"/>
            <a:ext cx="7483475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Sezione C  RISORSE UMANE ED INFRASTRUTTURE</a:t>
            </a:r>
          </a:p>
          <a:p>
            <a:pPr algn="ctr"/>
            <a:r>
              <a:rPr lang="it-IT" sz="1400" b="1" dirty="0">
                <a:solidFill>
                  <a:srgbClr val="336600"/>
                </a:solidFill>
              </a:rPr>
              <a:t> </a:t>
            </a:r>
            <a:r>
              <a:rPr lang="it-IT" sz="1400" b="1" dirty="0">
                <a:solidFill>
                  <a:srgbClr val="002060"/>
                </a:solidFill>
              </a:rPr>
              <a:t>QUADRO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r>
              <a:rPr lang="it-IT" sz="1400" b="1" dirty="0">
                <a:solidFill>
                  <a:srgbClr val="002060"/>
                </a:solidFill>
              </a:rPr>
              <a:t>C1</a:t>
            </a:r>
          </a:p>
          <a:p>
            <a:r>
              <a:rPr lang="it-IT" sz="1400" dirty="0"/>
              <a:t> contiene l’elenco di:</a:t>
            </a:r>
          </a:p>
          <a:p>
            <a:r>
              <a:rPr lang="it-IT" sz="1400" dirty="0"/>
              <a:t> </a:t>
            </a:r>
          </a:p>
          <a:p>
            <a:pPr>
              <a:buFont typeface="Wingdings" pitchFamily="2" charset="2"/>
              <a:buChar char="§"/>
            </a:pPr>
            <a:endParaRPr lang="it-IT" sz="1400" dirty="0" smtClean="0"/>
          </a:p>
          <a:p>
            <a:pPr>
              <a:buFont typeface="Wingdings" pitchFamily="2" charset="2"/>
              <a:buChar char="§"/>
            </a:pPr>
            <a:r>
              <a:rPr lang="it-IT" sz="1400" b="1" dirty="0" smtClean="0"/>
              <a:t>C1c</a:t>
            </a:r>
            <a:r>
              <a:rPr lang="it-IT" sz="1400" dirty="0" smtClean="0"/>
              <a:t> biblioteche e patrimonio bibliografico;</a:t>
            </a:r>
          </a:p>
          <a:p>
            <a:r>
              <a:rPr lang="it-IT" sz="1200" b="1" dirty="0" smtClean="0">
                <a:solidFill>
                  <a:srgbClr val="C00000"/>
                </a:solidFill>
              </a:rPr>
              <a:t>FONTE DATI ARIC – inserimento ATENEO  </a:t>
            </a: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  <a:p>
            <a:pPr algn="ctr"/>
            <a:endParaRPr lang="it-IT" sz="1200" b="1" dirty="0" smtClean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2880320" cy="4852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18" name="CasellaDiTesto 17"/>
          <p:cNvSpPr txBox="1"/>
          <p:nvPr/>
        </p:nvSpPr>
        <p:spPr>
          <a:xfrm>
            <a:off x="812800" y="692150"/>
            <a:ext cx="7129463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La SUA-RD è costituita  da 3 parti:</a:t>
            </a: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Obiettivi, risorse e gestione dei Dipartimenti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A.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Obiettivi di ricerca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B.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Sistema di gestione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Risorse umane e infrastrutture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Risultati della ricerca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D.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Produzione scientifica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E.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Internazionalizzazione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F.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Docenti 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senza </a:t>
            </a:r>
            <a:r>
              <a:rPr lang="it-IT" sz="1400" dirty="0" err="1" smtClean="0">
                <a:latin typeface="Arial" pitchFamily="34" charset="0"/>
                <a:ea typeface="ＭＳ Ｐゴシック" charset="-128"/>
              </a:rPr>
              <a:t>prod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.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s</a:t>
            </a:r>
            <a:r>
              <a:rPr lang="it-IT" sz="1400" dirty="0" err="1" smtClean="0">
                <a:latin typeface="Arial" pitchFamily="34" charset="0"/>
                <a:ea typeface="ＭＳ Ｐゴシック" charset="-128"/>
              </a:rPr>
              <a:t>cient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. per periodo di </a:t>
            </a:r>
            <a:r>
              <a:rPr lang="it-IT" sz="1400" dirty="0" err="1" smtClean="0">
                <a:latin typeface="Arial" pitchFamily="34" charset="0"/>
                <a:ea typeface="ＭＳ Ｐゴシック" charset="-128"/>
              </a:rPr>
              <a:t>rif.</a:t>
            </a: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G.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Bandi competitivi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H.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Responsabilità e riconoscimenti scientifici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Terza missione  *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* </a:t>
            </a:r>
            <a:r>
              <a:rPr lang="it-IT" sz="1200" dirty="0">
                <a:latin typeface="Arial" pitchFamily="34" charset="0"/>
                <a:ea typeface="ＭＳ Ｐゴシック" charset="-128"/>
              </a:rPr>
              <a:t>Le sezioni della SUA-RD Terza missione relative ai brevetti e alle società di spin-off </a:t>
            </a:r>
            <a:r>
              <a:rPr lang="it-IT" sz="1200" dirty="0" smtClean="0">
                <a:latin typeface="Arial" pitchFamily="34" charset="0"/>
                <a:ea typeface="ＭＳ Ｐゴシック" charset="-128"/>
              </a:rPr>
              <a:t>sono </a:t>
            </a:r>
            <a:r>
              <a:rPr lang="it-IT" sz="1200" dirty="0" err="1" smtClean="0">
                <a:latin typeface="Arial" pitchFamily="34" charset="0"/>
                <a:ea typeface="ＭＳ Ｐゴシック" charset="-128"/>
              </a:rPr>
              <a:t>compilabii</a:t>
            </a:r>
            <a:r>
              <a:rPr lang="it-IT" sz="1200" dirty="0" smtClean="0">
                <a:latin typeface="Arial" pitchFamily="34" charset="0"/>
                <a:ea typeface="ＭＳ Ｐゴシック" charset="-128"/>
              </a:rPr>
              <a:t> dagli Atenei in sperimentazione entro il 09/01/2015</a:t>
            </a: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9113" y="107950"/>
            <a:ext cx="5940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SUA-RD: STRUTTURA </a:t>
            </a:r>
          </a:p>
        </p:txBody>
      </p:sp>
      <p:sp>
        <p:nvSpPr>
          <p:cNvPr id="2" name="Parentesi graffa chiusa 1"/>
          <p:cNvSpPr/>
          <p:nvPr/>
        </p:nvSpPr>
        <p:spPr bwMode="auto">
          <a:xfrm>
            <a:off x="6084888" y="1427163"/>
            <a:ext cx="358775" cy="1368425"/>
          </a:xfrm>
          <a:prstGeom prst="rightBrac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it-IT" sz="2400">
              <a:ea typeface="ＭＳ Ｐゴシック" pitchFamily="32" charset="-128"/>
            </a:endParaRPr>
          </a:p>
        </p:txBody>
      </p:sp>
      <p:sp>
        <p:nvSpPr>
          <p:cNvPr id="17414" name="Parentesi graffa chiusa 6"/>
          <p:cNvSpPr>
            <a:spLocks/>
          </p:cNvSpPr>
          <p:nvPr/>
        </p:nvSpPr>
        <p:spPr bwMode="auto">
          <a:xfrm>
            <a:off x="6084888" y="3065463"/>
            <a:ext cx="358775" cy="2092325"/>
          </a:xfrm>
          <a:prstGeom prst="rightBrace">
            <a:avLst>
              <a:gd name="adj1" fmla="val 8370"/>
              <a:gd name="adj2" fmla="val 50000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/>
          </a:p>
        </p:txBody>
      </p:sp>
      <p:sp>
        <p:nvSpPr>
          <p:cNvPr id="17415" name="CasellaDiTesto 3"/>
          <p:cNvSpPr txBox="1">
            <a:spLocks noChangeArrowheads="1"/>
          </p:cNvSpPr>
          <p:nvPr/>
        </p:nvSpPr>
        <p:spPr bwMode="auto">
          <a:xfrm>
            <a:off x="6505575" y="1730375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SISTEMA  AQ </a:t>
            </a:r>
          </a:p>
        </p:txBody>
      </p:sp>
      <p:sp>
        <p:nvSpPr>
          <p:cNvPr id="17416" name="CasellaDiTesto 8"/>
          <p:cNvSpPr txBox="1">
            <a:spLocks noChangeArrowheads="1"/>
          </p:cNvSpPr>
          <p:nvPr/>
        </p:nvSpPr>
        <p:spPr bwMode="auto">
          <a:xfrm>
            <a:off x="6505575" y="3851275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SISTEMA  AQ  e VP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31747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74725" y="885825"/>
            <a:ext cx="7483475" cy="5232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C  RISORSE UMANE ED INFRASTRUTTURE</a:t>
            </a:r>
          </a:p>
          <a:p>
            <a:pPr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QUADRO</a:t>
            </a:r>
            <a:r>
              <a:rPr lang="it-IT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C2 PERSONALE</a:t>
            </a: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contiene l’elenco di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C2a 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elenco di docenti, ricercatori, dottorandi, assegnisti, specializzandi (Area medica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200" b="1" dirty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FONTE DATI: CINECA  verificati da </a:t>
            </a:r>
            <a:r>
              <a:rPr lang="it-IT" sz="12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ATENEO</a:t>
            </a:r>
            <a:endParaRPr lang="it-IT" sz="1200" b="1" dirty="0">
              <a:solidFill>
                <a:srgbClr val="C0000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C2b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 Personale Tecnico Amministrativo in servizio presso il Dipartimento</a:t>
            </a:r>
          </a:p>
          <a:p>
            <a:pPr algn="ctr"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  <a:r>
              <a:rPr lang="it-IT" sz="1200" b="1" dirty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FONTE DATI: </a:t>
            </a:r>
            <a:r>
              <a:rPr lang="it-IT" sz="12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DALIA  </a:t>
            </a:r>
            <a:r>
              <a:rPr lang="it-IT" sz="1200" b="1" dirty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verificati da </a:t>
            </a:r>
            <a:r>
              <a:rPr lang="it-IT" sz="12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ATENEO</a:t>
            </a:r>
          </a:p>
          <a:p>
            <a:pPr algn="ctr">
              <a:defRPr/>
            </a:pPr>
            <a:endParaRPr lang="it-IT" sz="1200" b="1" dirty="0" smtClean="0">
              <a:solidFill>
                <a:srgbClr val="C000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200" b="1" dirty="0" smtClean="0">
              <a:solidFill>
                <a:srgbClr val="C000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200" b="1" dirty="0" smtClean="0">
              <a:solidFill>
                <a:srgbClr val="C000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b="1" dirty="0" smtClean="0">
                <a:latin typeface="Arial" pitchFamily="34" charset="0"/>
                <a:ea typeface="ＭＳ Ｐゴシック" charset="-128"/>
              </a:rPr>
              <a:t>VERIFICA di *: </a:t>
            </a:r>
          </a:p>
          <a:p>
            <a:pPr>
              <a:defRPr/>
            </a:pPr>
            <a:r>
              <a:rPr lang="it-IT" sz="1200" b="1" dirty="0" smtClean="0">
                <a:latin typeface="Arial" pitchFamily="34" charset="0"/>
                <a:ea typeface="ＭＳ Ｐゴシック" charset="-128"/>
              </a:rPr>
              <a:t>- Afferenze mancanti</a:t>
            </a:r>
          </a:p>
          <a:p>
            <a:pPr>
              <a:defRPr/>
            </a:pPr>
            <a:r>
              <a:rPr lang="it-IT" sz="1200" b="1" dirty="0" smtClean="0">
                <a:latin typeface="Arial" pitchFamily="34" charset="0"/>
                <a:ea typeface="ＭＳ Ｐゴシック" charset="-128"/>
              </a:rPr>
              <a:t>- Afferenze presenti </a:t>
            </a:r>
          </a:p>
          <a:p>
            <a:pPr>
              <a:defRPr/>
            </a:pPr>
            <a:r>
              <a:rPr lang="it-IT" sz="1200" b="1" dirty="0" smtClean="0">
                <a:latin typeface="Arial" pitchFamily="34" charset="0"/>
                <a:ea typeface="ＭＳ Ｐゴシック" charset="-128"/>
              </a:rPr>
              <a:t>- Qualifiche multiple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i="1" dirty="0" err="1" smtClean="0">
                <a:latin typeface="Arial" pitchFamily="34" charset="0"/>
                <a:ea typeface="ＭＳ Ｐゴシック" charset="-128"/>
              </a:rPr>
              <a:t>*</a:t>
            </a:r>
            <a:r>
              <a:rPr lang="it-IT" sz="1000" dirty="0" err="1" smtClean="0">
                <a:latin typeface="Arial" pitchFamily="34" charset="0"/>
                <a:ea typeface="ＭＳ Ｐゴシック" charset="-128"/>
              </a:rPr>
              <a:t>NOTA</a:t>
            </a:r>
            <a:r>
              <a:rPr lang="it-IT" sz="1000" dirty="0" smtClean="0">
                <a:latin typeface="Arial" pitchFamily="34" charset="0"/>
                <a:ea typeface="ＭＳ Ｐゴシック" charset="-128"/>
              </a:rPr>
              <a:t>: vedere CINECA note tecniche compilazione</a:t>
            </a:r>
            <a:endParaRPr lang="it-IT" sz="10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32771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32772" name="CasellaDiTesto 5"/>
          <p:cNvSpPr txBox="1">
            <a:spLocks noChangeArrowheads="1"/>
          </p:cNvSpPr>
          <p:nvPr/>
        </p:nvSpPr>
        <p:spPr bwMode="auto">
          <a:xfrm>
            <a:off x="974725" y="885825"/>
            <a:ext cx="74834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rgbClr val="002060"/>
                </a:solidFill>
              </a:rPr>
              <a:t>Sezione C  RISORSE UMANE ED INFRASTRUTTURE</a:t>
            </a:r>
          </a:p>
          <a:p>
            <a:pPr algn="ctr"/>
            <a:r>
              <a:rPr lang="it-IT" sz="1400" b="1">
                <a:solidFill>
                  <a:srgbClr val="002060"/>
                </a:solidFill>
              </a:rPr>
              <a:t> QUADRO</a:t>
            </a:r>
            <a:r>
              <a:rPr lang="it-IT" sz="1400">
                <a:solidFill>
                  <a:srgbClr val="002060"/>
                </a:solidFill>
              </a:rPr>
              <a:t> </a:t>
            </a:r>
            <a:r>
              <a:rPr lang="it-IT" sz="1400" b="1">
                <a:solidFill>
                  <a:srgbClr val="002060"/>
                </a:solidFill>
              </a:rPr>
              <a:t>C2 PERSONALE</a:t>
            </a:r>
          </a:p>
          <a:p>
            <a:pPr algn="ctr"/>
            <a:endParaRPr lang="it-IT" sz="1400" b="1">
              <a:solidFill>
                <a:srgbClr val="002060"/>
              </a:solidFill>
            </a:endParaRPr>
          </a:p>
          <a:p>
            <a:pPr algn="ctr"/>
            <a:endParaRPr lang="it-IT" sz="1400" b="1">
              <a:solidFill>
                <a:srgbClr val="336600"/>
              </a:solidFill>
            </a:endParaRPr>
          </a:p>
          <a:p>
            <a:pPr algn="ctr"/>
            <a:endParaRPr lang="it-IT" sz="1400" b="1">
              <a:solidFill>
                <a:srgbClr val="336600"/>
              </a:solidFill>
            </a:endParaRPr>
          </a:p>
          <a:p>
            <a:pPr algn="ctr"/>
            <a:endParaRPr lang="it-IT" sz="1400" b="1">
              <a:solidFill>
                <a:srgbClr val="336600"/>
              </a:solidFill>
            </a:endParaRPr>
          </a:p>
          <a:p>
            <a:pPr algn="ctr"/>
            <a:endParaRPr lang="it-IT" sz="1400" b="1">
              <a:solidFill>
                <a:srgbClr val="336600"/>
              </a:solidFill>
            </a:endParaRPr>
          </a:p>
          <a:p>
            <a:pPr algn="ctr"/>
            <a:endParaRPr lang="it-IT" sz="1400" b="1">
              <a:solidFill>
                <a:srgbClr val="336600"/>
              </a:solidFill>
            </a:endParaRPr>
          </a:p>
          <a:p>
            <a:pPr algn="ctr"/>
            <a:endParaRPr lang="it-IT" sz="1400" b="1">
              <a:solidFill>
                <a:srgbClr val="336600"/>
              </a:solidFill>
            </a:endParaRPr>
          </a:p>
          <a:p>
            <a:r>
              <a:rPr lang="it-IT" sz="1400"/>
              <a:t> </a:t>
            </a:r>
            <a:endParaRPr lang="it-IT" sz="1400" i="1"/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  <p:pic>
        <p:nvPicPr>
          <p:cNvPr id="32774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73238"/>
            <a:ext cx="6408737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CasellaDiTesto 7"/>
          <p:cNvSpPr txBox="1">
            <a:spLocks noChangeArrowheads="1"/>
          </p:cNvSpPr>
          <p:nvPr/>
        </p:nvSpPr>
        <p:spPr bwMode="auto">
          <a:xfrm>
            <a:off x="742950" y="1382713"/>
            <a:ext cx="7269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dirty="0"/>
              <a:t>Esempio di quadro C2 </a:t>
            </a:r>
            <a:r>
              <a:rPr lang="it-IT" sz="1200" dirty="0" smtClean="0"/>
              <a:t>PERSONALE</a:t>
            </a:r>
            <a:endParaRPr lang="it-IT" sz="1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ttangolo 7"/>
          <p:cNvSpPr>
            <a:spLocks noChangeArrowheads="1"/>
          </p:cNvSpPr>
          <p:nvPr/>
        </p:nvSpPr>
        <p:spPr bwMode="auto">
          <a:xfrm>
            <a:off x="614363" y="1700213"/>
            <a:ext cx="74882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33795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33796" name="CasellaDiTesto 5"/>
          <p:cNvSpPr txBox="1">
            <a:spLocks noChangeArrowheads="1"/>
          </p:cNvSpPr>
          <p:nvPr/>
        </p:nvSpPr>
        <p:spPr bwMode="auto">
          <a:xfrm>
            <a:off x="431800" y="762000"/>
            <a:ext cx="8316913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 smtClean="0"/>
              <a:t>La parte II è suddivisa in 4 sezioni D, E, F, G e H.</a:t>
            </a:r>
            <a:endParaRPr lang="it-IT" sz="1400" dirty="0"/>
          </a:p>
          <a:p>
            <a:pPr algn="ctr"/>
            <a:endParaRPr lang="it-IT" sz="1400" b="1" dirty="0" smtClean="0">
              <a:solidFill>
                <a:srgbClr val="002060"/>
              </a:solidFill>
            </a:endParaRPr>
          </a:p>
          <a:p>
            <a:r>
              <a:rPr lang="it-IT" sz="1200" dirty="0" smtClean="0">
                <a:solidFill>
                  <a:srgbClr val="002060"/>
                </a:solidFill>
              </a:rPr>
              <a:t>da </a:t>
            </a:r>
            <a:r>
              <a:rPr lang="it-IT" sz="1200" dirty="0">
                <a:solidFill>
                  <a:srgbClr val="002060"/>
                </a:solidFill>
              </a:rPr>
              <a:t>Linee Guida:                    </a:t>
            </a:r>
            <a:endParaRPr lang="it-IT" sz="1200" dirty="0" smtClean="0">
              <a:solidFill>
                <a:srgbClr val="002060"/>
              </a:solidFill>
            </a:endParaRPr>
          </a:p>
          <a:p>
            <a:endParaRPr lang="it-IT" sz="1200" dirty="0" smtClean="0">
              <a:solidFill>
                <a:srgbClr val="002060"/>
              </a:solidFill>
            </a:endParaRPr>
          </a:p>
          <a:p>
            <a:pPr algn="ctr"/>
            <a:r>
              <a:rPr lang="it-IT" sz="1200" dirty="0" smtClean="0">
                <a:solidFill>
                  <a:srgbClr val="002060"/>
                </a:solidFill>
              </a:rPr>
              <a:t>                </a:t>
            </a:r>
            <a:r>
              <a:rPr lang="it-IT" sz="1200" dirty="0">
                <a:solidFill>
                  <a:srgbClr val="002060"/>
                </a:solidFill>
              </a:rPr>
              <a:t>«</a:t>
            </a:r>
            <a:r>
              <a:rPr lang="it-IT" sz="1400" b="1" dirty="0">
                <a:solidFill>
                  <a:srgbClr val="002060"/>
                </a:solidFill>
              </a:rPr>
              <a:t>Sezione D  PRODUZIONE SCIENTIFICA</a:t>
            </a:r>
          </a:p>
          <a:p>
            <a:r>
              <a:rPr lang="it-IT" sz="1400" dirty="0">
                <a:solidFill>
                  <a:srgbClr val="002060"/>
                </a:solidFill>
              </a:rPr>
              <a:t>contiene l’elenco delle pubblicazioni dei docenti, ricercatori, dottorandi e assegnisti nell’anno di riferimento, corredate ove possibile dei codici Web </a:t>
            </a:r>
            <a:r>
              <a:rPr lang="it-IT" sz="1400" dirty="0" err="1">
                <a:solidFill>
                  <a:srgbClr val="002060"/>
                </a:solidFill>
              </a:rPr>
              <a:t>of</a:t>
            </a:r>
            <a:r>
              <a:rPr lang="it-IT" sz="1400" dirty="0">
                <a:solidFill>
                  <a:srgbClr val="002060"/>
                </a:solidFill>
              </a:rPr>
              <a:t> Science e </a:t>
            </a:r>
            <a:r>
              <a:rPr lang="it-IT" sz="1400" dirty="0" err="1" smtClean="0">
                <a:solidFill>
                  <a:srgbClr val="002060"/>
                </a:solidFill>
              </a:rPr>
              <a:t>Scopus</a:t>
            </a:r>
            <a:r>
              <a:rPr lang="it-IT" sz="1400" dirty="0" smtClean="0">
                <a:solidFill>
                  <a:srgbClr val="002060"/>
                </a:solidFill>
              </a:rPr>
              <a:t>.</a:t>
            </a: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/>
              <a:t>Il campo è popolato in automatico dopo il caricamento (strumento CARICA PUBBLICAZIONI) da parte del dipartimento. Compariranno le pubblicazioni inserite dal personale sul sito Login </a:t>
            </a:r>
            <a:r>
              <a:rPr lang="it-IT" sz="1400" dirty="0" err="1" smtClean="0"/>
              <a:t>miuer</a:t>
            </a:r>
            <a:r>
              <a:rPr lang="it-IT" sz="1400" dirty="0" smtClean="0"/>
              <a:t> alla sezione PUBBLICAZIONI relative all’anno di rilevazione.</a:t>
            </a: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pPr algn="ctr"/>
            <a:endParaRPr lang="it-IT" sz="1400" b="1" dirty="0" smtClean="0">
              <a:solidFill>
                <a:srgbClr val="002060"/>
              </a:solidFill>
            </a:endParaRPr>
          </a:p>
          <a:p>
            <a:pPr algn="ctr"/>
            <a:endParaRPr lang="it-IT" sz="1400" b="1" dirty="0">
              <a:solidFill>
                <a:srgbClr val="002060"/>
              </a:solidFill>
            </a:endParaRPr>
          </a:p>
          <a:p>
            <a:pPr algn="ctr"/>
            <a:endParaRPr lang="it-IT" sz="14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1400" b="1" dirty="0" smtClean="0">
                <a:solidFill>
                  <a:srgbClr val="002060"/>
                </a:solidFill>
              </a:rPr>
              <a:t>Sezione </a:t>
            </a:r>
            <a:r>
              <a:rPr lang="it-IT" sz="1400" b="1" dirty="0">
                <a:solidFill>
                  <a:srgbClr val="002060"/>
                </a:solidFill>
              </a:rPr>
              <a:t>H  RESPONSABILITA’ E RICONOSCIMENTI SCIENTIFICI»</a:t>
            </a:r>
          </a:p>
          <a:p>
            <a:pPr algn="ctr"/>
            <a:endParaRPr lang="it-IT" sz="1400" b="1" dirty="0">
              <a:solidFill>
                <a:srgbClr val="002060"/>
              </a:solidFill>
            </a:endParaRPr>
          </a:p>
          <a:p>
            <a:endParaRPr lang="it-IT" sz="1400" b="1" dirty="0">
              <a:solidFill>
                <a:srgbClr val="336600"/>
              </a:solidFill>
            </a:endParaRPr>
          </a:p>
          <a:p>
            <a:pPr algn="ctr"/>
            <a:r>
              <a:rPr lang="it-IT" sz="1400" b="1" dirty="0">
                <a:solidFill>
                  <a:srgbClr val="C00000"/>
                </a:solidFill>
              </a:rPr>
              <a:t>FONTE DATI</a:t>
            </a:r>
            <a:r>
              <a:rPr lang="it-IT" sz="1400" dirty="0"/>
              <a:t>: </a:t>
            </a:r>
            <a:r>
              <a:rPr lang="it-IT" sz="1400" b="1" dirty="0">
                <a:solidFill>
                  <a:srgbClr val="C00000"/>
                </a:solidFill>
              </a:rPr>
              <a:t>singolo docente sul proprio sito </a:t>
            </a:r>
            <a:r>
              <a:rPr lang="it-IT" sz="1400" b="1" dirty="0" err="1">
                <a:solidFill>
                  <a:srgbClr val="C00000"/>
                </a:solidFill>
              </a:rPr>
              <a:t>loginmiur</a:t>
            </a:r>
            <a:r>
              <a:rPr lang="it-IT" sz="1400" b="1" dirty="0">
                <a:solidFill>
                  <a:srgbClr val="C00000"/>
                </a:solidFill>
              </a:rPr>
              <a:t>  </a:t>
            </a:r>
            <a:endParaRPr lang="it-IT" sz="14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</a:rPr>
              <a:t>(</a:t>
            </a:r>
            <a:r>
              <a:rPr lang="it-IT" sz="1400" b="1" dirty="0">
                <a:solidFill>
                  <a:srgbClr val="C00000"/>
                </a:solidFill>
                <a:hlinkClick r:id="rId2"/>
              </a:rPr>
              <a:t>https://loginmiur.cineca.it</a:t>
            </a:r>
            <a:r>
              <a:rPr lang="it-IT" sz="1400" b="1" dirty="0" smtClean="0">
                <a:solidFill>
                  <a:srgbClr val="C00000"/>
                </a:solidFill>
                <a:hlinkClick r:id="rId2"/>
              </a:rPr>
              <a:t>/</a:t>
            </a:r>
            <a:r>
              <a:rPr lang="it-IT" sz="1400" b="1" dirty="0" smtClean="0">
                <a:solidFill>
                  <a:srgbClr val="C00000"/>
                </a:solidFill>
              </a:rPr>
              <a:t>  -  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u-</a:t>
            </a:r>
            <a:r>
              <a:rPr lang="it-IT" sz="1400" b="1" dirty="0" err="1" smtClean="0">
                <a:solidFill>
                  <a:schemeClr val="accent1">
                    <a:lumMod val="50000"/>
                  </a:schemeClr>
                </a:solidFill>
              </a:rPr>
              <a:t>gov</a:t>
            </a:r>
            <a:r>
              <a:rPr lang="it-IT" sz="1400" b="1" dirty="0" smtClean="0">
                <a:solidFill>
                  <a:srgbClr val="C00000"/>
                </a:solidFill>
              </a:rPr>
              <a:t>), </a:t>
            </a:r>
            <a:endParaRPr lang="it-IT" sz="1400" b="1" dirty="0">
              <a:solidFill>
                <a:srgbClr val="C00000"/>
              </a:solidFill>
            </a:endParaRPr>
          </a:p>
          <a:p>
            <a:pPr algn="ctr"/>
            <a:endParaRPr lang="it-IT" sz="1400" b="1" dirty="0" smtClean="0">
              <a:solidFill>
                <a:srgbClr val="C00000"/>
              </a:solidFill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</a:rPr>
              <a:t>verifica </a:t>
            </a:r>
            <a:r>
              <a:rPr lang="it-IT" sz="1400" b="1" dirty="0">
                <a:solidFill>
                  <a:srgbClr val="C00000"/>
                </a:solidFill>
              </a:rPr>
              <a:t>successiva dal DIPARTIMENTO</a:t>
            </a:r>
          </a:p>
          <a:p>
            <a:pPr algn="ctr"/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32138" y="12700"/>
            <a:ext cx="5940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sezioni  D e H   - sito docente login MIUR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ttangolo 7"/>
          <p:cNvSpPr>
            <a:spLocks noChangeArrowheads="1"/>
          </p:cNvSpPr>
          <p:nvPr/>
        </p:nvSpPr>
        <p:spPr bwMode="auto">
          <a:xfrm>
            <a:off x="323850" y="1773238"/>
            <a:ext cx="74882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34819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34820" name="CasellaDiTesto 5"/>
          <p:cNvSpPr txBox="1">
            <a:spLocks noChangeArrowheads="1"/>
          </p:cNvSpPr>
          <p:nvPr/>
        </p:nvSpPr>
        <p:spPr bwMode="auto">
          <a:xfrm>
            <a:off x="278182" y="646112"/>
            <a:ext cx="831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Sezione D  PRODUZIONE SCIENTIFICA</a:t>
            </a:r>
          </a:p>
          <a:p>
            <a:pPr algn="ctr"/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32138" y="12700"/>
            <a:ext cx="5940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sezione  D    - sito docente login MIUR</a:t>
            </a:r>
          </a:p>
        </p:txBody>
      </p:sp>
      <p:sp>
        <p:nvSpPr>
          <p:cNvPr id="34822" name="Rettangolo 1"/>
          <p:cNvSpPr>
            <a:spLocks noChangeArrowheads="1"/>
          </p:cNvSpPr>
          <p:nvPr/>
        </p:nvSpPr>
        <p:spPr bwMode="auto">
          <a:xfrm>
            <a:off x="324048" y="1124744"/>
            <a:ext cx="8280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400" dirty="0"/>
              <a:t>A differenza della VQR, che considerava solo le tipologie previste dal Bando, la SUA-RD acquisisce invece tutte le tipologie previste dal Sito </a:t>
            </a:r>
            <a:r>
              <a:rPr lang="it-IT" sz="1400" dirty="0" smtClean="0"/>
              <a:t>Docente</a:t>
            </a: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dirty="0"/>
              <a:t>I dati da compilare nel Sito Docente riguardano l'intero triennio 2011-2013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dirty="0"/>
              <a:t>Le figure coinvolte sono: professori, ricercatori, dottorandi, </a:t>
            </a:r>
            <a:r>
              <a:rPr lang="it-IT" sz="1400" dirty="0" smtClean="0"/>
              <a:t>assegnisti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/>
              <a:t>Le pubblicazioni (se già non inserite) devono essere aggiunte all’interno di </a:t>
            </a:r>
            <a:r>
              <a:rPr lang="it-IT" sz="1400" b="1" dirty="0" smtClean="0"/>
              <a:t>U-GOV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dirty="0"/>
              <a:t>Da U-GOV le pubblicazioni in stato «definitivo» migrano automaticamente al Sito Docente, che le trasmette in un’area (accessibile al solo docente) detta “SUA-RD”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dirty="0"/>
              <a:t>Nella scheda SUA-RD, Parte II, Sezione D, che i Dipartimenti invieranno all’ANVUR sono richieste per le pubblicazioni alcune informazioni aggiuntive, che vanno fornite direttamente dai docenti nell’area «SUA-RD» del Sito Docente, cliccando sul bottone «Info aggiuntive» a destra della pubblicazione 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dirty="0"/>
              <a:t>Poiché le pubblicazioni provengono originariamente da U-GOV, è sufficiente che uno solo dei coautori fornisca qui le informazioni richieste e queste varranno anche per gli altri coautori.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dirty="0"/>
              <a:t>Per i dipartimenti a valutazione </a:t>
            </a:r>
            <a:r>
              <a:rPr lang="it-IT" sz="1400" dirty="0" err="1"/>
              <a:t>bibliometrica</a:t>
            </a:r>
            <a:r>
              <a:rPr lang="it-IT" sz="1400" dirty="0"/>
              <a:t>, è importante che nei prodotti inseriti in UGOV siano presenti i codici SCOPUS e ISI (vedi file «Codici ISI e SCOPUS»)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dirty="0"/>
              <a:t>Per tutte le pubblicazioni deve essere presente in UGOV la lingua della </a:t>
            </a:r>
            <a:r>
              <a:rPr lang="it-IT" sz="1400" dirty="0" smtClean="0"/>
              <a:t>pubblicazione</a:t>
            </a:r>
            <a:endParaRPr lang="it-IT" sz="1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ttangolo 7"/>
          <p:cNvSpPr>
            <a:spLocks noChangeArrowheads="1"/>
          </p:cNvSpPr>
          <p:nvPr/>
        </p:nvSpPr>
        <p:spPr bwMode="auto">
          <a:xfrm>
            <a:off x="323850" y="1773238"/>
            <a:ext cx="74882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36867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36868" name="CasellaDiTesto 5"/>
          <p:cNvSpPr txBox="1">
            <a:spLocks noChangeArrowheads="1"/>
          </p:cNvSpPr>
          <p:nvPr/>
        </p:nvSpPr>
        <p:spPr bwMode="auto">
          <a:xfrm>
            <a:off x="356842" y="692696"/>
            <a:ext cx="8316912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SITO DOCENTE : </a:t>
            </a:r>
          </a:p>
          <a:p>
            <a:pPr algn="ctr"/>
            <a:r>
              <a:rPr lang="it-IT" sz="1400" b="1" dirty="0">
                <a:solidFill>
                  <a:srgbClr val="002060"/>
                </a:solidFill>
              </a:rPr>
              <a:t>AREA «SUA-RD» INFORMAZIONI AGGIUNTIVE</a:t>
            </a:r>
          </a:p>
          <a:p>
            <a:pPr algn="ctr"/>
            <a:endParaRPr lang="it-IT" sz="1400" b="1" dirty="0">
              <a:solidFill>
                <a:srgbClr val="002060"/>
              </a:solidFill>
            </a:endParaRPr>
          </a:p>
          <a:p>
            <a:pPr algn="just"/>
            <a:r>
              <a:rPr lang="it-IT" sz="1400" dirty="0" smtClean="0"/>
              <a:t>Per ogni pubblicazione l’autore, all’interno del proprio sito </a:t>
            </a:r>
            <a:r>
              <a:rPr lang="it-IT" sz="1400" dirty="0" err="1" smtClean="0"/>
              <a:t>Loginmiur</a:t>
            </a:r>
            <a:r>
              <a:rPr lang="it-IT" sz="1400" dirty="0" smtClean="0"/>
              <a:t> alla sezione «SUA-RD» dovrà specificare:</a:t>
            </a:r>
          </a:p>
          <a:p>
            <a:pPr algn="just"/>
            <a:endParaRPr lang="it-IT" sz="1400" dirty="0" smtClean="0"/>
          </a:p>
          <a:p>
            <a:pPr marL="342900" indent="-342900" algn="just">
              <a:buAutoNum type="arabicParenR"/>
            </a:pPr>
            <a:r>
              <a:rPr lang="it-IT" sz="1400" dirty="0"/>
              <a:t>l</a:t>
            </a:r>
            <a:r>
              <a:rPr lang="it-IT" sz="1400" dirty="0" smtClean="0"/>
              <a:t>a caratterizzazione prevalente tra scientifica, didattica o divulgativa;</a:t>
            </a:r>
          </a:p>
          <a:p>
            <a:pPr marL="342900" indent="-342900" algn="just">
              <a:buAutoNum type="arabicParenR"/>
            </a:pPr>
            <a:endParaRPr lang="it-IT" sz="1400" dirty="0" smtClean="0"/>
          </a:p>
          <a:p>
            <a:pPr marL="342900" indent="-342900" algn="just">
              <a:buAutoNum type="arabicParenR"/>
            </a:pPr>
            <a:r>
              <a:rPr lang="it-IT" sz="1400" dirty="0" smtClean="0"/>
              <a:t>per le sole pubblicazioni caratterizzate come scientifiche, l’autore dovrà indicare, laddove richiesto, la tipologia del prodotto, facendo riferimento all’allegato A alle Linee guida ANVUR;</a:t>
            </a:r>
          </a:p>
          <a:p>
            <a:pPr marL="342900" indent="-342900" algn="just">
              <a:buAutoNum type="arabicParenR"/>
            </a:pPr>
            <a:endParaRPr lang="it-IT" sz="1400" dirty="0" smtClean="0"/>
          </a:p>
          <a:p>
            <a:pPr marL="342900" indent="-342900" algn="just">
              <a:buAutoNum type="arabicParenR"/>
            </a:pPr>
            <a:r>
              <a:rPr lang="it-IT" sz="1400" dirty="0"/>
              <a:t>se vi sono co-autori afferenti a Istituzioni straniere, la pubblicazione costituisce una collaborazione internazionale e contribuisce al quadro </a:t>
            </a:r>
            <a:r>
              <a:rPr lang="it-IT" sz="1400" dirty="0" smtClean="0"/>
              <a:t>E1</a:t>
            </a:r>
          </a:p>
          <a:p>
            <a:pPr marL="342900" indent="-342900" algn="just">
              <a:buAutoNum type="arabicParenR"/>
            </a:pPr>
            <a:endParaRPr lang="it-IT" sz="1400" dirty="0" smtClean="0"/>
          </a:p>
          <a:p>
            <a:pPr marL="342900" indent="-342900" algn="just">
              <a:buFontTx/>
              <a:buAutoNum type="arabicParenR"/>
            </a:pPr>
            <a:r>
              <a:rPr lang="it-IT" sz="1400" dirty="0" smtClean="0"/>
              <a:t>la lingua di </a:t>
            </a:r>
            <a:r>
              <a:rPr lang="it-IT" sz="1400" dirty="0"/>
              <a:t>pubblicazione; l’indicazione della lingua per le rilevazioni anno 2011-2012-2013 non è un campo </a:t>
            </a:r>
            <a:r>
              <a:rPr lang="it-IT" sz="1400" dirty="0" smtClean="0"/>
              <a:t>obbligatorio </a:t>
            </a:r>
            <a:r>
              <a:rPr lang="it-IT" sz="1400" dirty="0"/>
              <a:t>(lo diventerà nella SUA –RD 2015);</a:t>
            </a:r>
          </a:p>
          <a:p>
            <a:pPr marL="342900" indent="-342900" algn="just">
              <a:buAutoNum type="arabicParenR"/>
            </a:pPr>
            <a:endParaRPr lang="it-IT" sz="1400" dirty="0" smtClean="0"/>
          </a:p>
          <a:p>
            <a:pPr algn="just"/>
            <a:r>
              <a:rPr lang="it-IT" sz="1400" dirty="0" smtClean="0"/>
              <a:t> NOTE: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 smtClean="0"/>
              <a:t>Nei settori non </a:t>
            </a:r>
            <a:r>
              <a:rPr lang="it-IT" sz="1200" dirty="0" err="1" smtClean="0"/>
              <a:t>bibliometrici</a:t>
            </a:r>
            <a:r>
              <a:rPr lang="it-IT" sz="1200" dirty="0" smtClean="0"/>
              <a:t>, rispetto alle sole monografie di ricerca e alle edizioni critiche, l’autore potrà segnalare le recensioni ricevute sulle sole riviste di fascia A e/o in quelle presenti nelle basi di dati Web of Science e </a:t>
            </a:r>
            <a:r>
              <a:rPr lang="it-IT" sz="1200" dirty="0" err="1" smtClean="0"/>
              <a:t>Scopus</a:t>
            </a:r>
            <a:r>
              <a:rPr lang="it-IT" sz="12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200" dirty="0" smtClean="0"/>
              <a:t>Le pubblicazioni di cui l’autore non fornirà le informazioni aggiuntive richieste, non saranno caricate nel quadro D1 della SUA-RD dipartimentale. Dopo la chiusura della SUA-RD, l’ANVUR comunicherà agli Atenei, l‘elenco degli autori che non hanno fornito le informazioni aggiuntive per la totalità o anche per una parte della propria produzione scientifica in modo tale che gli Atenei interessati provvedano entro 20 giorni. </a:t>
            </a:r>
          </a:p>
          <a:p>
            <a:pPr algn="just"/>
            <a:endParaRPr lang="it-IT" sz="1200" dirty="0"/>
          </a:p>
          <a:p>
            <a:pPr algn="ctr"/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32138" y="12700"/>
            <a:ext cx="5940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sezione  D  - sito docente login MIUR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ttangolo 7"/>
          <p:cNvSpPr>
            <a:spLocks noChangeArrowheads="1"/>
          </p:cNvSpPr>
          <p:nvPr/>
        </p:nvSpPr>
        <p:spPr bwMode="auto">
          <a:xfrm>
            <a:off x="614363" y="1700213"/>
            <a:ext cx="74882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37891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31800" y="762000"/>
            <a:ext cx="8316913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SITO DOCENTE LOGIN MIUR</a:t>
            </a:r>
          </a:p>
          <a:p>
            <a:pPr algn="ctr"/>
            <a:endParaRPr lang="it-IT" sz="1400" b="1" dirty="0">
              <a:solidFill>
                <a:srgbClr val="002060"/>
              </a:solidFill>
            </a:endParaRPr>
          </a:p>
          <a:p>
            <a:pPr algn="ctr"/>
            <a:endParaRPr lang="it-IT" sz="1400" b="1" dirty="0">
              <a:solidFill>
                <a:srgbClr val="336600"/>
              </a:solidFill>
            </a:endParaRPr>
          </a:p>
          <a:p>
            <a:r>
              <a:rPr lang="it-IT" sz="1400" dirty="0"/>
              <a:t>I siti personali </a:t>
            </a:r>
            <a:r>
              <a:rPr lang="it-IT" sz="1400" dirty="0" err="1"/>
              <a:t>loginmiur</a:t>
            </a:r>
            <a:r>
              <a:rPr lang="it-IT" sz="1400" dirty="0"/>
              <a:t> https://loginmiur.cineca.it/ sono stati modificati per permettere l’inserimento dei dati richiesti ai fini della SUA-RD. </a:t>
            </a:r>
          </a:p>
          <a:p>
            <a:endParaRPr lang="it-IT" sz="1400" dirty="0"/>
          </a:p>
          <a:p>
            <a:pPr algn="ctr"/>
            <a:r>
              <a:rPr lang="it-IT" sz="1400" dirty="0"/>
              <a:t>SEZIONI AGGIUNTE</a:t>
            </a:r>
          </a:p>
          <a:p>
            <a:endParaRPr lang="it-IT" sz="1400" dirty="0"/>
          </a:p>
          <a:p>
            <a:r>
              <a:rPr lang="it-IT" sz="1400" dirty="0"/>
              <a:t>- la sezione generale </a:t>
            </a:r>
            <a:r>
              <a:rPr lang="it-IT" sz="1400" dirty="0" smtClean="0"/>
              <a:t>“Responsabilità e riconoscimenti scientifici” </a:t>
            </a:r>
            <a:r>
              <a:rPr lang="it-IT" sz="1400" dirty="0"/>
              <a:t>(che ANVUR utilizzerà anche per altre rilevazioni);</a:t>
            </a:r>
          </a:p>
          <a:p>
            <a:r>
              <a:rPr lang="it-IT" sz="1400" dirty="0"/>
              <a:t>- la sezione specifica “SUA-RD”. </a:t>
            </a:r>
          </a:p>
          <a:p>
            <a:endParaRPr lang="it-IT" sz="1400" dirty="0"/>
          </a:p>
          <a:p>
            <a:pPr algn="ctr"/>
            <a:r>
              <a:rPr lang="it-IT" sz="1400" dirty="0"/>
              <a:t>COMPILAZIONE</a:t>
            </a:r>
          </a:p>
          <a:p>
            <a:endParaRPr lang="it-IT" sz="1400" dirty="0"/>
          </a:p>
          <a:p>
            <a:pPr marL="285750" indent="-285750">
              <a:buFontTx/>
              <a:buChar char="-"/>
            </a:pPr>
            <a:r>
              <a:rPr lang="it-IT" sz="1400" dirty="0" smtClean="0"/>
              <a:t>per </a:t>
            </a:r>
            <a:r>
              <a:rPr lang="it-IT" sz="1400" dirty="0"/>
              <a:t>la compilazione, </a:t>
            </a:r>
            <a:r>
              <a:rPr lang="it-IT" sz="1400" dirty="0" smtClean="0"/>
              <a:t>i Dipartimenti devono stabilire una </a:t>
            </a:r>
            <a:r>
              <a:rPr lang="it-IT" sz="1400" b="1" dirty="0"/>
              <a:t>scadenza </a:t>
            </a:r>
            <a:r>
              <a:rPr lang="it-IT" sz="1400" b="1" dirty="0" smtClean="0"/>
              <a:t>interna</a:t>
            </a:r>
            <a:r>
              <a:rPr lang="it-IT" sz="1400" dirty="0" smtClean="0"/>
              <a:t>, </a:t>
            </a:r>
            <a:r>
              <a:rPr lang="it-IT" sz="1400" dirty="0"/>
              <a:t>successiva alla quale i Dipartimenti importeranno i dati, eventualmente modificheranno / rimuoveranno e manterranno aggiornati i </a:t>
            </a:r>
            <a:r>
              <a:rPr lang="it-IT" sz="1400" dirty="0" smtClean="0"/>
              <a:t>dati</a:t>
            </a:r>
            <a:endParaRPr lang="it-IT" sz="1400" dirty="0"/>
          </a:p>
          <a:p>
            <a:pPr marL="285750" indent="-285750">
              <a:buFontTx/>
              <a:buChar char="-"/>
            </a:pP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sezione H   - sito docente login MIUR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ttangolo 7"/>
          <p:cNvSpPr>
            <a:spLocks noChangeArrowheads="1"/>
          </p:cNvSpPr>
          <p:nvPr/>
        </p:nvSpPr>
        <p:spPr bwMode="auto">
          <a:xfrm>
            <a:off x="614363" y="1700213"/>
            <a:ext cx="74882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38915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31800" y="762000"/>
            <a:ext cx="8316913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SITO DOCENTE LOGIN MIUR</a:t>
            </a: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dirty="0">
                <a:latin typeface="Arial" pitchFamily="34" charset="0"/>
                <a:ea typeface="ＭＳ Ｐゴシック" charset="-128"/>
              </a:rPr>
              <a:t>Il personale “strutturato” - vale a dire i docenti e ricercatori di ruolo - accede alla sezione “Premi e </a:t>
            </a:r>
            <a:r>
              <a:rPr lang="it-IT" sz="1200" dirty="0" err="1">
                <a:latin typeface="Arial" pitchFamily="34" charset="0"/>
                <a:ea typeface="ＭＳ Ｐゴシック" charset="-128"/>
              </a:rPr>
              <a:t>Resp</a:t>
            </a:r>
            <a:r>
              <a:rPr lang="it-IT" sz="1200" dirty="0">
                <a:latin typeface="Arial" pitchFamily="34" charset="0"/>
                <a:ea typeface="ＭＳ Ｐゴシック" charset="-128"/>
              </a:rPr>
              <a:t>. scientifiche” e alla sezione “SUA-RD” dalla parte destra della propria homepage </a:t>
            </a:r>
            <a:r>
              <a:rPr lang="it-IT" sz="1200" dirty="0" err="1">
                <a:latin typeface="Arial" pitchFamily="34" charset="0"/>
                <a:ea typeface="ＭＳ Ｐゴシック" charset="-128"/>
              </a:rPr>
              <a:t>loginmiur</a:t>
            </a: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arenR"/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sezioni  D e H   - sito docente login MIUR</a:t>
            </a:r>
          </a:p>
        </p:txBody>
      </p:sp>
      <p:pic>
        <p:nvPicPr>
          <p:cNvPr id="38918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63" y="2522538"/>
            <a:ext cx="83740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ttangolo 7"/>
          <p:cNvSpPr>
            <a:spLocks noChangeArrowheads="1"/>
          </p:cNvSpPr>
          <p:nvPr/>
        </p:nvSpPr>
        <p:spPr bwMode="auto">
          <a:xfrm>
            <a:off x="614363" y="1700213"/>
            <a:ext cx="74882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39939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39940" name="CasellaDiTesto 5"/>
          <p:cNvSpPr txBox="1">
            <a:spLocks noChangeArrowheads="1"/>
          </p:cNvSpPr>
          <p:nvPr/>
        </p:nvSpPr>
        <p:spPr bwMode="auto">
          <a:xfrm>
            <a:off x="431800" y="762000"/>
            <a:ext cx="831691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rgbClr val="002060"/>
                </a:solidFill>
              </a:rPr>
              <a:t>SITO DOCENTE LOGIN MIUR</a:t>
            </a:r>
          </a:p>
          <a:p>
            <a:endParaRPr lang="it-IT" sz="1200">
              <a:solidFill>
                <a:srgbClr val="000000"/>
              </a:solidFill>
            </a:endParaRPr>
          </a:p>
          <a:p>
            <a:r>
              <a:rPr lang="it-IT" sz="1400"/>
              <a:t>La sezione «Premi e Responsabilità scientifiche» rimanda ad una pagina che permette la compilazione delle sei voci previste dalla sezione H della scheda SUA RD:</a:t>
            </a:r>
          </a:p>
          <a:p>
            <a:endParaRPr lang="it-IT" sz="1400"/>
          </a:p>
        </p:txBody>
      </p:sp>
      <p:sp>
        <p:nvSpPr>
          <p:cNvPr id="39941" name="Rettangolo 3"/>
          <p:cNvSpPr>
            <a:spLocks noChangeArrowheads="1"/>
          </p:cNvSpPr>
          <p:nvPr/>
        </p:nvSpPr>
        <p:spPr bwMode="auto">
          <a:xfrm>
            <a:off x="415925" y="2759075"/>
            <a:ext cx="36893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dirty="0"/>
              <a:t>H1 – Premi e riconoscimenti scientifici </a:t>
            </a:r>
          </a:p>
          <a:p>
            <a:endParaRPr lang="it-IT" sz="1200" dirty="0"/>
          </a:p>
          <a:p>
            <a:r>
              <a:rPr lang="it-IT" sz="1200" dirty="0"/>
              <a:t>H2 – </a:t>
            </a:r>
            <a:r>
              <a:rPr lang="it-IT" sz="1200" dirty="0" err="1" smtClean="0"/>
              <a:t>Fellow</a:t>
            </a:r>
            <a:r>
              <a:rPr lang="it-IT" sz="1200" dirty="0" smtClean="0"/>
              <a:t> di società scientifiche internazionali</a:t>
            </a:r>
          </a:p>
          <a:p>
            <a:endParaRPr lang="it-IT" sz="1200" dirty="0"/>
          </a:p>
          <a:p>
            <a:r>
              <a:rPr lang="it-IT" sz="1200" dirty="0"/>
              <a:t>H3 – Direzione di riviste, collane, enciclopedie e trattati </a:t>
            </a:r>
          </a:p>
          <a:p>
            <a:endParaRPr lang="it-IT" sz="1200" dirty="0"/>
          </a:p>
          <a:p>
            <a:r>
              <a:rPr lang="it-IT" sz="1200" dirty="0"/>
              <a:t>H4 – Direzione o responsabilità scientifica di Enti di ricerca </a:t>
            </a:r>
          </a:p>
          <a:p>
            <a:endParaRPr lang="it-IT" sz="1200" dirty="0"/>
          </a:p>
          <a:p>
            <a:r>
              <a:rPr lang="it-IT" sz="1200" dirty="0"/>
              <a:t>H5 – Incarichi di insegnamento o ricerca presso Atenei e centri di ricerca </a:t>
            </a:r>
          </a:p>
          <a:p>
            <a:endParaRPr lang="it-IT" sz="1200" dirty="0"/>
          </a:p>
          <a:p>
            <a:r>
              <a:rPr lang="it-IT" sz="1200" dirty="0"/>
              <a:t>H6 – </a:t>
            </a:r>
            <a:r>
              <a:rPr lang="it-IT" sz="1200" dirty="0" smtClean="0"/>
              <a:t>Responsabilità scientifica di congressi internazionali</a:t>
            </a:r>
            <a:endParaRPr lang="it-IT" sz="1200" b="1" dirty="0">
              <a:solidFill>
                <a:srgbClr val="3366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9663" y="2492375"/>
            <a:ext cx="3540125" cy="342423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39943" name="Freccia a destra 8"/>
          <p:cNvSpPr>
            <a:spLocks noChangeArrowheads="1"/>
          </p:cNvSpPr>
          <p:nvPr/>
        </p:nvSpPr>
        <p:spPr bwMode="auto">
          <a:xfrm>
            <a:off x="4210050" y="3860800"/>
            <a:ext cx="433388" cy="288925"/>
          </a:xfrm>
          <a:prstGeom prst="rightArrow">
            <a:avLst>
              <a:gd name="adj1" fmla="val 50000"/>
              <a:gd name="adj2" fmla="val 497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/>
          </a:p>
        </p:txBody>
      </p:sp>
      <p:sp>
        <p:nvSpPr>
          <p:cNvPr id="13" name="CasellaDiTesto 12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sezioni  D e H   - sito docente login MIUR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ttangolo 7"/>
          <p:cNvSpPr>
            <a:spLocks noChangeArrowheads="1"/>
          </p:cNvSpPr>
          <p:nvPr/>
        </p:nvSpPr>
        <p:spPr bwMode="auto">
          <a:xfrm>
            <a:off x="614363" y="1700213"/>
            <a:ext cx="74882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41988" name="CasellaDiTesto 5"/>
          <p:cNvSpPr txBox="1">
            <a:spLocks noChangeArrowheads="1"/>
          </p:cNvSpPr>
          <p:nvPr/>
        </p:nvSpPr>
        <p:spPr bwMode="auto">
          <a:xfrm>
            <a:off x="431800" y="620713"/>
            <a:ext cx="831691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rgbClr val="002060"/>
                </a:solidFill>
              </a:rPr>
              <a:t>SITO DOCENTE LOGIN MIUR</a:t>
            </a:r>
          </a:p>
          <a:p>
            <a:endParaRPr lang="it-IT" sz="1400" b="1">
              <a:solidFill>
                <a:srgbClr val="336600"/>
              </a:solidFill>
            </a:endParaRPr>
          </a:p>
          <a:p>
            <a:endParaRPr lang="it-IT" sz="1200"/>
          </a:p>
          <a:p>
            <a:r>
              <a:rPr lang="it-IT" sz="1200"/>
              <a:t>Le altre due voci dalla sezione H (H4 e H5) erano già previste nella voce “Esperienze”, presente nella home page di loginmiur, colonna di sinistra; l’eventuale inserimento/integrazione di queste informazioni dovrà quindi avvenire da questa sezione. </a:t>
            </a:r>
            <a:endParaRPr lang="it-IT" sz="1200" b="1">
              <a:solidFill>
                <a:srgbClr val="3366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sezioni  D e H   - sito docente login MIUR</a:t>
            </a:r>
          </a:p>
        </p:txBody>
      </p:sp>
      <p:pic>
        <p:nvPicPr>
          <p:cNvPr id="41990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2492375"/>
            <a:ext cx="3622675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1" name="CasellaDiTesto 3"/>
          <p:cNvSpPr txBox="1">
            <a:spLocks noChangeArrowheads="1"/>
          </p:cNvSpPr>
          <p:nvPr/>
        </p:nvSpPr>
        <p:spPr bwMode="auto">
          <a:xfrm>
            <a:off x="5651500" y="3171825"/>
            <a:ext cx="3097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200" b="1"/>
              <a:t>H4 – Direzione o responsabilità scientifica di Enti di ricerca</a:t>
            </a:r>
          </a:p>
          <a:p>
            <a:pPr algn="r"/>
            <a:endParaRPr lang="it-IT" sz="1200" b="1"/>
          </a:p>
          <a:p>
            <a:pPr algn="r"/>
            <a:endParaRPr lang="it-IT" sz="1200" b="1"/>
          </a:p>
          <a:p>
            <a:pPr algn="r"/>
            <a:r>
              <a:rPr lang="it-IT" sz="1200" b="1"/>
              <a:t> H5 – Incarichi di insegnamento o ricerca presso Atenei e centri di ricerca</a:t>
            </a:r>
          </a:p>
        </p:txBody>
      </p:sp>
      <p:pic>
        <p:nvPicPr>
          <p:cNvPr id="41992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388" y="3459163"/>
            <a:ext cx="4524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tangolo 5"/>
          <p:cNvSpPr>
            <a:spLocks noChangeArrowheads="1"/>
          </p:cNvSpPr>
          <p:nvPr/>
        </p:nvSpPr>
        <p:spPr bwMode="auto">
          <a:xfrm>
            <a:off x="-396875" y="-27390725"/>
            <a:ext cx="87852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AQ 6		Valutazione della Ricerca nell’ambito del sistema di Assicurazione della Qualità</a:t>
            </a:r>
          </a:p>
          <a:p>
            <a:r>
              <a:rPr lang="it-IT" sz="1000"/>
              <a:t>AQ 6.A		"accertare che l’ateneo stabilisca, dichiari ed effettivamente persegua adeguate politiche volte arealizzare la propria visione della qualità della ricerca"</a:t>
            </a:r>
          </a:p>
          <a:p>
            <a:r>
              <a:rPr lang="it-IT" sz="1000"/>
              <a:t>AQ 6.A.1	"Obiettivi eProgrammazionedella ricerca"	L’Ateneo ha definito una strategia trasparente sulla ricerca con obbiettivi chiaramente definiti, tenendo conto dei propri punti di forza e di debolezza e del contesto accademico e sociale? Mette in atto una programmazione della propria ricerca in coerenza con tali linee?</a:t>
            </a:r>
          </a:p>
          <a:p>
            <a:r>
              <a:rPr lang="it-IT" sz="1000"/>
              <a:t>AQ 6.A.2	Terza missione	L’Ateneo ha definito una strategia sulle attività di terza missione? Mette in atto una programmazione di tali attività in coerenza con tale strategia?</a:t>
            </a:r>
          </a:p>
          <a:p>
            <a:r>
              <a:rPr lang="it-IT" sz="1000"/>
              <a:t>AQ 6.A.3	"Responsabilità per lamessa in opera"	L’Ateneo indica con precisione come sono ripartite tra i Dipartimenti (o strutture equivalenti) e gli eventuali altre strutture di ricerca (es. strutture interdipartimentali, centri di ricerca, etc) le responsabilità nella gestione della ricerca e nell’acquisizione delle risorse e dei servizi a essa necessari?</a:t>
            </a:r>
          </a:p>
          <a:p>
            <a:r>
              <a:rPr lang="it-IT" sz="1000"/>
              <a:t>AQ 6.A.4	"Distribuzione dellerisorse"	L’Ateneo indica con precisione i criteri e le modalità di distribuzione delle risorse per la ricerca ai dipartimenti (o strutture equivalenti) e alle eventuali altre strutture di ricerca (es. strutture interdipartimentali, centri di ricerca, ecc)? Sono previsti criteri premiali basati sulla valutazione dei risultati della ricerca definiti dalla VQR e dalla SUA-RD?</a:t>
            </a:r>
          </a:p>
          <a:p>
            <a:r>
              <a:rPr lang="it-IT" sz="1000"/>
              <a:t>AQ 6.A.5	"Ruoli e responsabilitàper la AQ"	L’Ateneo stabilisce in modo chiaro i ruoli e le responsabilità dei soggetti coinvolti nei processi di AQ della ricerca? Esistono evidenze che i soggetti coinvolti siano messi nella condizione di poter esercitare ruoli e responsabilità in modo efficace e tempestivo?</a:t>
            </a:r>
          </a:p>
          <a:p>
            <a:r>
              <a:rPr lang="it-IT" sz="1000"/>
              <a:t>AQ 6.B		"accertare che l’ateneo sappia in che misura le proprie politiche della ricerca siano effettivamenterealizzate dai dipartimenti e dalle strutture di ricerca"</a:t>
            </a:r>
          </a:p>
          <a:p>
            <a:r>
              <a:rPr lang="it-IT" sz="1000"/>
              <a:t>AQ 6.B.1	"Attività dimonitoraggio"	E’ previsto e realizzato, e da parte di chi, un monitoraggio periodico delle modalità con cui le strategie dell’ateneo sulla ricerca sono tenute in conto e realizzate dai Dipartimenti (o da strutture equivalenti) e le eventuali altre strutture di ricerca (es. centri interdipartimentali, centri di ricerca, etc)? Gli Organi di Governo, i Dipartimenti, le eventuali altre strutture intermedie comunque definite sono al corrente degli esiti dei monitoraggi ?</a:t>
            </a:r>
          </a:p>
          <a:p>
            <a:r>
              <a:rPr lang="it-IT" sz="1000"/>
              <a:t>AQ 6.B.2	"Attività dimonitoraggio"	I monitoraggi sono in grado di segnalare (mettono in chiara evidenza) le criticità esistenti nelle attività di ricerca in Ateneo, nei singoli dipartimenti e nelle eventuali altre strutture di ricerca?</a:t>
            </a:r>
          </a:p>
          <a:p>
            <a:r>
              <a:rPr lang="it-IT" sz="1000"/>
              <a:t>AQ 6.B.3	Presidio Qualità	Il Presidio Qualità (o struttura equivalente) tiene sotto controllo i processi, la documentazione, l’applicazione delle politiche della Qualità e i risultati delle attività di ricerca, incluse le attività di Riesame, e ne riporta l’esito agli Organi di Governo?</a:t>
            </a:r>
          </a:p>
          <a:p>
            <a:r>
              <a:rPr lang="it-IT" sz="1000"/>
              <a:t>AQ 6.B.4	"Conseguenze delmonitoraggio"	Gli organi di governo, i Dipartimenti, le strutture intermedie comunque definite avviano processi, e quali, se si evidenziano risultati diversi da quelli attesi o auspicati?</a:t>
            </a:r>
          </a:p>
          <a:p>
            <a:r>
              <a:rPr lang="it-IT" sz="1000"/>
              <a:t>AQ 6.C		"accertare che l’ateneo chieda e attui politiche e azioni verso i Dipartimenti e le strutture di ricercafinalizzate al miglioramento continuo della qualità della ricerca, puntando verso risultati di sempre maggior valore"</a:t>
            </a:r>
          </a:p>
          <a:p>
            <a:r>
              <a:rPr lang="it-IT" sz="1000"/>
              <a:t>AQ 6.C.1	"Miglioramentocontinuo"	L’Ateneo ricorre a strumenti organizzativi e/o incentivi per favorire la pratica del miglioramento continuo della qualità della ricerca ai livelli sia centrale, sia delle strutture periferiche?</a:t>
            </a:r>
          </a:p>
          <a:p>
            <a:r>
              <a:rPr lang="it-IT" sz="1000"/>
              <a:t>AQ 6.C.2	"Il Presidio dellaQualità:composizione"	Il Presidio della Qualità o struttura equivalente ha una composizione adeguata per competenze ed esperienze di ricerca anche in materia di AQ?</a:t>
            </a:r>
          </a:p>
          <a:p>
            <a:r>
              <a:rPr lang="it-IT" sz="1000"/>
              <a:t>AQ 6.C.3	"Nucleo divalutazione:composizione"	La composizione del NV è adeguata per competenze ed esperienze di ricerca anche in materia di AQ?</a:t>
            </a:r>
          </a:p>
          <a:p>
            <a:r>
              <a:rPr lang="it-IT" sz="1000"/>
              <a:t>AQ 6.C.4	"Nucleo divalutazione:sorveglianza"	Il NV valuta in modo convincente se l’organizzazione e l’attività del Presidio siano adeguate e se siano conseguiti gli scopi della AQ della ricerca?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750" y="885825"/>
            <a:ext cx="8208963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E (internazionalizzazione) </a:t>
            </a:r>
            <a:endParaRPr lang="it-IT" sz="14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Possono essere inserite le permanenze (in entrata e in uscita) di </a:t>
            </a:r>
            <a:r>
              <a:rPr lang="it-IT" sz="1400" u="sng" dirty="0">
                <a:latin typeface="Arial" pitchFamily="34" charset="0"/>
                <a:ea typeface="ＭＳ Ｐゴシック" charset="-128"/>
              </a:rPr>
              <a:t>durata non inferiore ai 30 gg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.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E1  (collaborazioni internazionali)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contiene pubblicazioni a collaborazione internazionale ed è compilato automaticamente se il docente attiva il campo co-autori stranieri della sezione D;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E2 (mobilità internazionale)  contiene il numero in giorni / persona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di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ricercatori «stranieri» in visita al dipartimento negli anni di riferimento; 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docenti, ricercatori, dottorandi e assegnisti in mobilità internazionale negli anni di 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riferimento</a:t>
            </a: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400" dirty="0" smtClean="0">
                <a:latin typeface="Arial" pitchFamily="34" charset="0"/>
                <a:ea typeface="ＭＳ Ｐゴシック" charset="-128"/>
              </a:rPr>
              <a:t>Il nome del ricercatore straniero in visita presso il Dipartimento dovrà essere associato ad una delle 16 aree CUN utilizzate nella VQR. </a:t>
            </a:r>
          </a:p>
          <a:p>
            <a:pPr marL="285750" indent="-285750">
              <a:buFontTx/>
              <a:buChar char="-"/>
              <a:defRPr/>
            </a:pPr>
            <a:endParaRPr lang="it-IT" sz="1400" dirty="0" smtClean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200" dirty="0" smtClean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FONTE </a:t>
            </a:r>
            <a:r>
              <a:rPr lang="it-IT" sz="1200" b="1" dirty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DATI : DIPARTIMENTO </a:t>
            </a:r>
            <a:r>
              <a:rPr lang="it-IT" sz="12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per SUA RD 2013, ATENEO per SUA-RD 2011 e 2012</a:t>
            </a:r>
            <a:endParaRPr lang="it-IT" sz="1400" b="1" i="1" dirty="0">
              <a:solidFill>
                <a:srgbClr val="C000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  - sezione 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-36513" y="3573463"/>
            <a:ext cx="88566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lnSpc>
                <a:spcPct val="80000"/>
              </a:lnSpc>
              <a:spcBef>
                <a:spcPct val="20000"/>
              </a:spcBef>
            </a:pPr>
            <a:r>
              <a:rPr lang="it-IT" sz="1200" dirty="0"/>
              <a:t>SUPERUSER 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</a:pPr>
            <a:r>
              <a:rPr lang="it-IT" sz="1200" dirty="0"/>
              <a:t>- conferisce le autorizzazioni all’accesso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</a:pPr>
            <a:endParaRPr lang="it-IT" sz="1200" dirty="0"/>
          </a:p>
          <a:p>
            <a:pPr lvl="1" algn="ctr">
              <a:lnSpc>
                <a:spcPct val="80000"/>
              </a:lnSpc>
              <a:spcBef>
                <a:spcPct val="20000"/>
              </a:spcBef>
            </a:pPr>
            <a:r>
              <a:rPr lang="it-IT" sz="1200" dirty="0"/>
              <a:t>UTENTE ATENEO (ARIC, ABIL, </a:t>
            </a:r>
            <a:r>
              <a:rPr lang="it-IT" sz="1200" dirty="0" smtClean="0"/>
              <a:t>APER)</a:t>
            </a:r>
            <a:endParaRPr lang="it-IT" sz="1200" dirty="0"/>
          </a:p>
          <a:p>
            <a:pPr lvl="1" algn="just">
              <a:lnSpc>
                <a:spcPct val="80000"/>
              </a:lnSpc>
              <a:spcBef>
                <a:spcPct val="20000"/>
              </a:spcBef>
            </a:pPr>
            <a:r>
              <a:rPr lang="it-IT" sz="1200" dirty="0"/>
              <a:t>- gestisce la compilazione dei campi: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</a:pPr>
            <a:r>
              <a:rPr lang="it-IT" sz="1200" dirty="0"/>
              <a:t>	</a:t>
            </a:r>
            <a:r>
              <a:rPr lang="it-IT" sz="1200" dirty="0" smtClean="0"/>
              <a:t>C.1.b Grandi attrezzature di ricerca, C.1.c. Biblioteche e patrimonio bibliografico; C.2</a:t>
            </a:r>
            <a:r>
              <a:rPr lang="it-IT" sz="1200" dirty="0"/>
              <a:t>. Personale </a:t>
            </a:r>
            <a:r>
              <a:rPr lang="it-IT" sz="1200" dirty="0" smtClean="0"/>
              <a:t>E. Mobilità internazionale G</a:t>
            </a:r>
            <a:r>
              <a:rPr lang="it-IT" sz="1200" dirty="0"/>
              <a:t>. Bandi competitivi (verifica)	            (Parte III: terza missione)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</a:pPr>
            <a:endParaRPr lang="it-IT" sz="1200" dirty="0"/>
          </a:p>
          <a:p>
            <a:pPr lvl="1" algn="ctr">
              <a:lnSpc>
                <a:spcPct val="80000"/>
              </a:lnSpc>
              <a:spcBef>
                <a:spcPct val="20000"/>
              </a:spcBef>
            </a:pPr>
            <a:r>
              <a:rPr lang="it-IT" sz="1200" dirty="0"/>
              <a:t>UTENTE STRUTTURA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it-IT" sz="1200" dirty="0"/>
              <a:t> </a:t>
            </a:r>
            <a:r>
              <a:rPr lang="it-IT" sz="1200" dirty="0" smtClean="0"/>
              <a:t>Direttore </a:t>
            </a:r>
            <a:r>
              <a:rPr lang="it-IT" sz="1200" dirty="0" err="1" smtClean="0"/>
              <a:t>Dip</a:t>
            </a:r>
            <a:r>
              <a:rPr lang="it-IT" sz="1200" dirty="0" smtClean="0"/>
              <a:t>. per </a:t>
            </a:r>
            <a:r>
              <a:rPr lang="it-IT" sz="1200" dirty="0"/>
              <a:t>le sezioni 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</a:pPr>
            <a:r>
              <a:rPr lang="it-IT" sz="1200" dirty="0"/>
              <a:t>	A1 settori di ricerca, obiettivi di ricerca pluriennali; B1 struttura organizzativa del dipartimento ;	</a:t>
            </a:r>
            <a:r>
              <a:rPr lang="it-IT" sz="1200" dirty="0" smtClean="0"/>
              <a:t>B1b eventuali </a:t>
            </a:r>
            <a:r>
              <a:rPr lang="it-IT" sz="1200" dirty="0"/>
              <a:t>gruppi di ricerca; B 2 politica per l'Assicurazione Qualità di </a:t>
            </a:r>
            <a:r>
              <a:rPr lang="it-IT" sz="1200" dirty="0" err="1"/>
              <a:t>Dip</a:t>
            </a:r>
            <a:r>
              <a:rPr lang="it-IT" sz="1200" dirty="0"/>
              <a:t>.; B3 Riesame della Ricerca </a:t>
            </a:r>
            <a:r>
              <a:rPr lang="it-IT" sz="1200" dirty="0" err="1"/>
              <a:t>Dip</a:t>
            </a:r>
            <a:r>
              <a:rPr lang="it-IT" sz="1200" dirty="0"/>
              <a:t>.; C1 </a:t>
            </a:r>
            <a:r>
              <a:rPr lang="it-IT" sz="1200" dirty="0" smtClean="0"/>
              <a:t>Laboratori; D </a:t>
            </a:r>
            <a:r>
              <a:rPr lang="it-IT" sz="1200" dirty="0"/>
              <a:t>Pubblicazioni (verifica); E1-E2 Collaborazioni e Mobilità internazionale; G Bandi </a:t>
            </a:r>
            <a:r>
              <a:rPr lang="it-IT" sz="1200" dirty="0" smtClean="0"/>
              <a:t>competitivi (verifica); </a:t>
            </a:r>
            <a:r>
              <a:rPr lang="it-IT" sz="1200" dirty="0"/>
              <a:t>H  </a:t>
            </a:r>
            <a:r>
              <a:rPr lang="it-IT" sz="1200" dirty="0" smtClean="0"/>
              <a:t>responsabilità </a:t>
            </a:r>
            <a:r>
              <a:rPr lang="it-IT" sz="1200" dirty="0"/>
              <a:t>e riconoscimenti </a:t>
            </a:r>
            <a:r>
              <a:rPr lang="it-IT" sz="1200" dirty="0" smtClean="0"/>
              <a:t>scientifici</a:t>
            </a:r>
            <a:endParaRPr lang="it-IT" sz="1200" dirty="0"/>
          </a:p>
          <a:p>
            <a:pPr lvl="1" algn="just">
              <a:lnSpc>
                <a:spcPct val="80000"/>
              </a:lnSpc>
              <a:spcBef>
                <a:spcPct val="20000"/>
              </a:spcBef>
            </a:pPr>
            <a:endParaRPr lang="it-IT" sz="1200" dirty="0"/>
          </a:p>
          <a:p>
            <a:pPr lvl="1"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it-IT" sz="1200" dirty="0"/>
          </a:p>
          <a:p>
            <a:pPr lvl="1" algn="ctr">
              <a:lnSpc>
                <a:spcPct val="80000"/>
              </a:lnSpc>
              <a:spcBef>
                <a:spcPct val="20000"/>
              </a:spcBef>
            </a:pPr>
            <a:r>
              <a:rPr lang="it-IT" sz="1200" dirty="0"/>
              <a:t>DOCENTE 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it-IT" sz="1200" dirty="0"/>
              <a:t>compilatore sul proprio U-GOV e login MIUR di sezioni D (pubblicazioni) e H (responsabilità e riconoscimenti scientifici)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it-IT" sz="14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it-IT" sz="14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171388395"/>
              </p:ext>
            </p:extLst>
          </p:nvPr>
        </p:nvGraphicFramePr>
        <p:xfrm>
          <a:off x="1259632" y="692696"/>
          <a:ext cx="304800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 COMPILATORI</a:t>
            </a:r>
          </a:p>
        </p:txBody>
      </p:sp>
      <p:sp>
        <p:nvSpPr>
          <p:cNvPr id="7" name="Rettangolo 6"/>
          <p:cNvSpPr/>
          <p:nvPr/>
        </p:nvSpPr>
        <p:spPr bwMode="auto">
          <a:xfrm>
            <a:off x="5795963" y="2559050"/>
            <a:ext cx="2016125" cy="792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it-IT" sz="1200" dirty="0">
              <a:ea typeface="ＭＳ Ｐゴシック" pitchFamily="32" charset="-128"/>
            </a:endParaRPr>
          </a:p>
          <a:p>
            <a:pPr algn="ctr" eaLnBrk="0" hangingPunct="0">
              <a:defRPr/>
            </a:pPr>
            <a:r>
              <a:rPr lang="it-IT" sz="1200" dirty="0">
                <a:ea typeface="ＭＳ Ｐゴシック" pitchFamily="32" charset="-128"/>
              </a:rPr>
              <a:t>DOCENTE </a:t>
            </a:r>
          </a:p>
          <a:p>
            <a:pPr algn="ctr" eaLnBrk="0" hangingPunct="0">
              <a:defRPr/>
            </a:pPr>
            <a:r>
              <a:rPr lang="it-IT" sz="1200" dirty="0">
                <a:ea typeface="ＭＳ Ｐゴシック" pitchFamily="32" charset="-128"/>
              </a:rPr>
              <a:t>(su proprio LOGIN MIUR)</a:t>
            </a:r>
          </a:p>
        </p:txBody>
      </p:sp>
      <p:sp>
        <p:nvSpPr>
          <p:cNvPr id="19462" name="Freccia bidirezionale orizzontale 7"/>
          <p:cNvSpPr>
            <a:spLocks noChangeArrowheads="1"/>
          </p:cNvSpPr>
          <p:nvPr/>
        </p:nvSpPr>
        <p:spPr bwMode="auto">
          <a:xfrm>
            <a:off x="4284663" y="2852738"/>
            <a:ext cx="1366837" cy="215900"/>
          </a:xfrm>
          <a:prstGeom prst="leftRightArrow">
            <a:avLst>
              <a:gd name="adj1" fmla="val 50000"/>
              <a:gd name="adj2" fmla="val 49973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ttangolo 5"/>
          <p:cNvSpPr>
            <a:spLocks noChangeArrowheads="1"/>
          </p:cNvSpPr>
          <p:nvPr/>
        </p:nvSpPr>
        <p:spPr bwMode="auto">
          <a:xfrm>
            <a:off x="-396875" y="-27390725"/>
            <a:ext cx="87852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AQ 6		Valutazione della Ricerca nell’ambito del sistema di Assicurazione della Qualità</a:t>
            </a:r>
          </a:p>
          <a:p>
            <a:r>
              <a:rPr lang="it-IT" sz="1000"/>
              <a:t>AQ 6.A		"accertare che l’ateneo stabilisca, dichiari ed effettivamente persegua adeguate politiche volte arealizzare la propria visione della qualità della ricerca"</a:t>
            </a:r>
          </a:p>
          <a:p>
            <a:r>
              <a:rPr lang="it-IT" sz="1000"/>
              <a:t>AQ 6.A.1	"Obiettivi eProgrammazionedella ricerca"	L’Ateneo ha definito una strategia trasparente sulla ricerca con obbiettivi chiaramente definiti, tenendo conto dei propri punti di forza e di debolezza e del contesto accademico e sociale? Mette in atto una programmazione della propria ricerca in coerenza con tali linee?</a:t>
            </a:r>
          </a:p>
          <a:p>
            <a:r>
              <a:rPr lang="it-IT" sz="1000"/>
              <a:t>AQ 6.A.2	Terza missione	L’Ateneo ha definito una strategia sulle attività di terza missione? Mette in atto una programmazione di tali attività in coerenza con tale strategia?</a:t>
            </a:r>
          </a:p>
          <a:p>
            <a:r>
              <a:rPr lang="it-IT" sz="1000"/>
              <a:t>AQ 6.A.3	"Responsabilità per lamessa in opera"	L’Ateneo indica con precisione come sono ripartite tra i Dipartimenti (o strutture equivalenti) e gli eventuali altre strutture di ricerca (es. strutture interdipartimentali, centri di ricerca, etc) le responsabilità nella gestione della ricerca e nell’acquisizione delle risorse e dei servizi a essa necessari?</a:t>
            </a:r>
          </a:p>
          <a:p>
            <a:r>
              <a:rPr lang="it-IT" sz="1000"/>
              <a:t>AQ 6.A.4	"Distribuzione dellerisorse"	L’Ateneo indica con precisione i criteri e le modalità di distribuzione delle risorse per la ricerca ai dipartimenti (o strutture equivalenti) e alle eventuali altre strutture di ricerca (es. strutture interdipartimentali, centri di ricerca, ecc)? Sono previsti criteri premiali basati sulla valutazione dei risultati della ricerca definiti dalla VQR e dalla SUA-RD?</a:t>
            </a:r>
          </a:p>
          <a:p>
            <a:r>
              <a:rPr lang="it-IT" sz="1000"/>
              <a:t>AQ 6.A.5	"Ruoli e responsabilitàper la AQ"	L’Ateneo stabilisce in modo chiaro i ruoli e le responsabilità dei soggetti coinvolti nei processi di AQ della ricerca? Esistono evidenze che i soggetti coinvolti siano messi nella condizione di poter esercitare ruoli e responsabilità in modo efficace e tempestivo?</a:t>
            </a:r>
          </a:p>
          <a:p>
            <a:r>
              <a:rPr lang="it-IT" sz="1000"/>
              <a:t>AQ 6.B		"accertare che l’ateneo sappia in che misura le proprie politiche della ricerca siano effettivamenterealizzate dai dipartimenti e dalle strutture di ricerca"</a:t>
            </a:r>
          </a:p>
          <a:p>
            <a:r>
              <a:rPr lang="it-IT" sz="1000"/>
              <a:t>AQ 6.B.1	"Attività dimonitoraggio"	E’ previsto e realizzato, e da parte di chi, un monitoraggio periodico delle modalità con cui le strategie dell’ateneo sulla ricerca sono tenute in conto e realizzate dai Dipartimenti (o da strutture equivalenti) e le eventuali altre strutture di ricerca (es. centri interdipartimentali, centri di ricerca, etc)? Gli Organi di Governo, i Dipartimenti, le eventuali altre strutture intermedie comunque definite sono al corrente degli esiti dei monitoraggi ?</a:t>
            </a:r>
          </a:p>
          <a:p>
            <a:r>
              <a:rPr lang="it-IT" sz="1000"/>
              <a:t>AQ 6.B.2	"Attività dimonitoraggio"	I monitoraggi sono in grado di segnalare (mettono in chiara evidenza) le criticità esistenti nelle attività di ricerca in Ateneo, nei singoli dipartimenti e nelle eventuali altre strutture di ricerca?</a:t>
            </a:r>
          </a:p>
          <a:p>
            <a:r>
              <a:rPr lang="it-IT" sz="1000"/>
              <a:t>AQ 6.B.3	Presidio Qualità	Il Presidio Qualità (o struttura equivalente) tiene sotto controllo i processi, la documentazione, l’applicazione delle politiche della Qualità e i risultati delle attività di ricerca, incluse le attività di Riesame, e ne riporta l’esito agli Organi di Governo?</a:t>
            </a:r>
          </a:p>
          <a:p>
            <a:r>
              <a:rPr lang="it-IT" sz="1000"/>
              <a:t>AQ 6.B.4	"Conseguenze delmonitoraggio"	Gli organi di governo, i Dipartimenti, le strutture intermedie comunque definite avviano processi, e quali, se si evidenziano risultati diversi da quelli attesi o auspicati?</a:t>
            </a:r>
          </a:p>
          <a:p>
            <a:r>
              <a:rPr lang="it-IT" sz="1000"/>
              <a:t>AQ 6.C		"accertare che l’ateneo chieda e attui politiche e azioni verso i Dipartimenti e le strutture di ricercafinalizzate al miglioramento continuo della qualità della ricerca, puntando verso risultati di sempre maggior valore"</a:t>
            </a:r>
          </a:p>
          <a:p>
            <a:r>
              <a:rPr lang="it-IT" sz="1000"/>
              <a:t>AQ 6.C.1	"Miglioramentocontinuo"	L’Ateneo ricorre a strumenti organizzativi e/o incentivi per favorire la pratica del miglioramento continuo della qualità della ricerca ai livelli sia centrale, sia delle strutture periferiche?</a:t>
            </a:r>
          </a:p>
          <a:p>
            <a:r>
              <a:rPr lang="it-IT" sz="1000"/>
              <a:t>AQ 6.C.2	"Il Presidio dellaQualità:composizione"	Il Presidio della Qualità o struttura equivalente ha una composizione adeguata per competenze ed esperienze di ricerca anche in materia di AQ?</a:t>
            </a:r>
          </a:p>
          <a:p>
            <a:r>
              <a:rPr lang="it-IT" sz="1000"/>
              <a:t>AQ 6.C.3	"Nucleo divalutazione:composizione"	La composizione del NV è adeguata per competenze ed esperienze di ricerca anche in materia di AQ?</a:t>
            </a:r>
          </a:p>
          <a:p>
            <a:r>
              <a:rPr lang="it-IT" sz="1000"/>
              <a:t>AQ 6.C.4	"Nucleo divalutazione:sorveglianza"	Il NV valuta in modo convincente se l’organizzazione e l’attività del Presidio siano adeguate e se siano conseguiti gli scopi della AQ della ricerca?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980728"/>
            <a:ext cx="8424862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F </a:t>
            </a:r>
            <a:r>
              <a:rPr lang="it-IT" sz="1400" b="1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(docenti senza produzione scientifica per l’anno di riferimento) </a:t>
            </a: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F1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indica il numero di docenti e ricercatori 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senza </a:t>
            </a:r>
            <a:r>
              <a:rPr lang="it-IT" sz="1400" dirty="0" err="1" smtClean="0">
                <a:latin typeface="Arial" pitchFamily="34" charset="0"/>
                <a:ea typeface="ＭＳ Ｐゴシック" charset="-128"/>
              </a:rPr>
              <a:t>prod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. </a:t>
            </a:r>
            <a:r>
              <a:rPr lang="it-IT" sz="1400" dirty="0" err="1" smtClean="0">
                <a:latin typeface="Arial" pitchFamily="34" charset="0"/>
                <a:ea typeface="ＭＳ Ｐゴシック" charset="-128"/>
              </a:rPr>
              <a:t>scient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.,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che non hanno pubblicato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alcunchè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nel periodo di riferimento.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Tale sezione è compilata automaticamente,  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per differenza tra il quadro C2a Personale e il quadro D.1 Produzione scientifica.</a:t>
            </a:r>
          </a:p>
          <a:p>
            <a:pPr algn="ctr">
              <a:defRPr/>
            </a:pPr>
            <a:r>
              <a:rPr lang="it-IT" sz="1400" dirty="0" smtClean="0">
                <a:latin typeface="Arial" pitchFamily="34" charset="0"/>
                <a:ea typeface="ＭＳ Ｐゴシック" charset="-128"/>
              </a:rPr>
              <a:t> </a:t>
            </a:r>
            <a:r>
              <a:rPr lang="it-IT" sz="12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FONTE </a:t>
            </a:r>
            <a:r>
              <a:rPr lang="it-IT" sz="1200" b="1" dirty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DATI: SITO DOCENTE </a:t>
            </a: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 – </a:t>
            </a:r>
            <a:r>
              <a:rPr lang="it-IT" sz="1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sezione F</a:t>
            </a:r>
            <a:endParaRPr lang="it-IT" sz="1400" b="1" dirty="0">
              <a:solidFill>
                <a:schemeClr val="bg1"/>
              </a:solidFill>
              <a:latin typeface="+mj-lt"/>
              <a:ea typeface="ＭＳ Ｐゴシック" charset="-128"/>
              <a:cs typeface="Helvetic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ttangolo 5"/>
          <p:cNvSpPr>
            <a:spLocks noChangeArrowheads="1"/>
          </p:cNvSpPr>
          <p:nvPr/>
        </p:nvSpPr>
        <p:spPr bwMode="auto">
          <a:xfrm>
            <a:off x="-396875" y="-27390725"/>
            <a:ext cx="87852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AQ 6		Valutazione della Ricerca nell’ambito del sistema di Assicurazione della Qualità</a:t>
            </a:r>
          </a:p>
          <a:p>
            <a:r>
              <a:rPr lang="it-IT" sz="1000"/>
              <a:t>AQ 6.A		"accertare che l’ateneo stabilisca, dichiari ed effettivamente persegua adeguate politiche volte arealizzare la propria visione della qualità della ricerca"</a:t>
            </a:r>
          </a:p>
          <a:p>
            <a:r>
              <a:rPr lang="it-IT" sz="1000"/>
              <a:t>AQ 6.A.1	"Obiettivi eProgrammazionedella ricerca"	L’Ateneo ha definito una strategia trasparente sulla ricerca con obbiettivi chiaramente definiti, tenendo conto dei propri punti di forza e di debolezza e del contesto accademico e sociale? Mette in atto una programmazione della propria ricerca in coerenza con tali linee?</a:t>
            </a:r>
          </a:p>
          <a:p>
            <a:r>
              <a:rPr lang="it-IT" sz="1000"/>
              <a:t>AQ 6.A.2	Terza missione	L’Ateneo ha definito una strategia sulle attività di terza missione? Mette in atto una programmazione di tali attività in coerenza con tale strategia?</a:t>
            </a:r>
          </a:p>
          <a:p>
            <a:r>
              <a:rPr lang="it-IT" sz="1000"/>
              <a:t>AQ 6.A.3	"Responsabilità per lamessa in opera"	L’Ateneo indica con precisione come sono ripartite tra i Dipartimenti (o strutture equivalenti) e gli eventuali altre strutture di ricerca (es. strutture interdipartimentali, centri di ricerca, etc) le responsabilità nella gestione della ricerca e nell’acquisizione delle risorse e dei servizi a essa necessari?</a:t>
            </a:r>
          </a:p>
          <a:p>
            <a:r>
              <a:rPr lang="it-IT" sz="1000"/>
              <a:t>AQ 6.A.4	"Distribuzione dellerisorse"	L’Ateneo indica con precisione i criteri e le modalità di distribuzione delle risorse per la ricerca ai dipartimenti (o strutture equivalenti) e alle eventuali altre strutture di ricerca (es. strutture interdipartimentali, centri di ricerca, ecc)? Sono previsti criteri premiali basati sulla valutazione dei risultati della ricerca definiti dalla VQR e dalla SUA-RD?</a:t>
            </a:r>
          </a:p>
          <a:p>
            <a:r>
              <a:rPr lang="it-IT" sz="1000"/>
              <a:t>AQ 6.A.5	"Ruoli e responsabilitàper la AQ"	L’Ateneo stabilisce in modo chiaro i ruoli e le responsabilità dei soggetti coinvolti nei processi di AQ della ricerca? Esistono evidenze che i soggetti coinvolti siano messi nella condizione di poter esercitare ruoli e responsabilità in modo efficace e tempestivo?</a:t>
            </a:r>
          </a:p>
          <a:p>
            <a:r>
              <a:rPr lang="it-IT" sz="1000"/>
              <a:t>AQ 6.B		"accertare che l’ateneo sappia in che misura le proprie politiche della ricerca siano effettivamenterealizzate dai dipartimenti e dalle strutture di ricerca"</a:t>
            </a:r>
          </a:p>
          <a:p>
            <a:r>
              <a:rPr lang="it-IT" sz="1000"/>
              <a:t>AQ 6.B.1	"Attività dimonitoraggio"	E’ previsto e realizzato, e da parte di chi, un monitoraggio periodico delle modalità con cui le strategie dell’ateneo sulla ricerca sono tenute in conto e realizzate dai Dipartimenti (o da strutture equivalenti) e le eventuali altre strutture di ricerca (es. centri interdipartimentali, centri di ricerca, etc)? Gli Organi di Governo, i Dipartimenti, le eventuali altre strutture intermedie comunque definite sono al corrente degli esiti dei monitoraggi ?</a:t>
            </a:r>
          </a:p>
          <a:p>
            <a:r>
              <a:rPr lang="it-IT" sz="1000"/>
              <a:t>AQ 6.B.2	"Attività dimonitoraggio"	I monitoraggi sono in grado di segnalare (mettono in chiara evidenza) le criticità esistenti nelle attività di ricerca in Ateneo, nei singoli dipartimenti e nelle eventuali altre strutture di ricerca?</a:t>
            </a:r>
          </a:p>
          <a:p>
            <a:r>
              <a:rPr lang="it-IT" sz="1000"/>
              <a:t>AQ 6.B.3	Presidio Qualità	Il Presidio Qualità (o struttura equivalente) tiene sotto controllo i processi, la documentazione, l’applicazione delle politiche della Qualità e i risultati delle attività di ricerca, incluse le attività di Riesame, e ne riporta l’esito agli Organi di Governo?</a:t>
            </a:r>
          </a:p>
          <a:p>
            <a:r>
              <a:rPr lang="it-IT" sz="1000"/>
              <a:t>AQ 6.B.4	"Conseguenze delmonitoraggio"	Gli organi di governo, i Dipartimenti, le strutture intermedie comunque definite avviano processi, e quali, se si evidenziano risultati diversi da quelli attesi o auspicati?</a:t>
            </a:r>
          </a:p>
          <a:p>
            <a:r>
              <a:rPr lang="it-IT" sz="1000"/>
              <a:t>AQ 6.C		"accertare che l’ateneo chieda e attui politiche e azioni verso i Dipartimenti e le strutture di ricercafinalizzate al miglioramento continuo della qualità della ricerca, puntando verso risultati di sempre maggior valore"</a:t>
            </a:r>
          </a:p>
          <a:p>
            <a:r>
              <a:rPr lang="it-IT" sz="1000"/>
              <a:t>AQ 6.C.1	"Miglioramentocontinuo"	L’Ateneo ricorre a strumenti organizzativi e/o incentivi per favorire la pratica del miglioramento continuo della qualità della ricerca ai livelli sia centrale, sia delle strutture periferiche?</a:t>
            </a:r>
          </a:p>
          <a:p>
            <a:r>
              <a:rPr lang="it-IT" sz="1000"/>
              <a:t>AQ 6.C.2	"Il Presidio dellaQualità:composizione"	Il Presidio della Qualità o struttura equivalente ha una composizione adeguata per competenze ed esperienze di ricerca anche in materia di AQ?</a:t>
            </a:r>
          </a:p>
          <a:p>
            <a:r>
              <a:rPr lang="it-IT" sz="1000"/>
              <a:t>AQ 6.C.3	"Nucleo divalutazione:composizione"	La composizione del NV è adeguata per competenze ed esperienze di ricerca anche in materia di AQ?</a:t>
            </a:r>
          </a:p>
          <a:p>
            <a:r>
              <a:rPr lang="it-IT" sz="1000"/>
              <a:t>AQ 6.C.4	"Nucleo divalutazione:sorveglianza"	Il NV valuta in modo convincente se l’organizzazione e l’attività del Presidio siano adeguate e se siano conseguiti gli scopi della AQ della ricerca?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8313" y="836613"/>
            <a:ext cx="8424862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G (bandi competitivi)</a:t>
            </a:r>
            <a:endParaRPr lang="it-IT" sz="14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G1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indica i finanziamenti incassati da bandi competitivi nel periodo di </a:t>
            </a:r>
            <a:r>
              <a:rPr lang="it-IT" sz="1400" dirty="0" smtClean="0">
                <a:latin typeface="Arial" pitchFamily="34" charset="0"/>
                <a:ea typeface="ＭＳ Ｐゴシック" charset="-128"/>
              </a:rPr>
              <a:t>riferimento. Per essere considerato competitivo il bando deve prevedere la partecipazione di più soggetti (due o più Atenei, Enti pubblici / Privati, Enti di ricerca, ecc.) e non può essere alimentato unicamente da fondi interni a un singolo Ateneo. I finanziamenti considerati sono relativi a bandi locali, regionali, nazionali,  europei e internazionali di Istituzioni, Associazioni, Agenzie e Enti pubblici e privati. </a:t>
            </a: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dirty="0" smtClean="0">
                <a:latin typeface="Arial" pitchFamily="34" charset="0"/>
                <a:ea typeface="ＭＳ Ｐゴシック" charset="-128"/>
              </a:rPr>
              <a:t>I dati disponibili (PRIN, FIRB) saranno precaricati a cura di CINECA.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dirty="0" smtClean="0">
                <a:latin typeface="Arial" pitchFamily="34" charset="0"/>
                <a:ea typeface="ＭＳ Ｐゴシック" charset="-128"/>
              </a:rPr>
              <a:t>I dati dei programmi Quadro UE saranno precaricati da CINECA (sulla base di dati presente nel sito riservato dell’Ufficio Ricerca)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dirty="0" smtClean="0">
                <a:latin typeface="Arial" pitchFamily="34" charset="0"/>
                <a:ea typeface="ＭＳ Ｐゴシック" charset="-128"/>
              </a:rPr>
              <a:t>Gli altri dati saranno caricati a cura del Dipartimento, sulla base delle note tecniche CINECA.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FONTE </a:t>
            </a:r>
            <a:r>
              <a:rPr lang="it-IT" sz="1200" b="1" dirty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DATI:  </a:t>
            </a:r>
            <a:r>
              <a:rPr lang="it-IT" sz="12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2011 e 2012 Ateneo - 2013 Dipartimento </a:t>
            </a:r>
          </a:p>
          <a:p>
            <a:pPr algn="ctr">
              <a:defRPr/>
            </a:pPr>
            <a:endParaRPr lang="it-IT" sz="1200" b="1" dirty="0" smtClean="0">
              <a:solidFill>
                <a:srgbClr val="C000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b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</a:rPr>
              <a:t>· </a:t>
            </a:r>
            <a:r>
              <a:rPr lang="it-IT" sz="1200" dirty="0" err="1" smtClean="0">
                <a:latin typeface="Arial" pitchFamily="34" charset="0"/>
                <a:ea typeface="ＭＳ Ｐゴシック" charset="-128"/>
              </a:rPr>
              <a:t>Prin</a:t>
            </a:r>
            <a:r>
              <a:rPr lang="it-IT" sz="1200" dirty="0" smtClean="0">
                <a:latin typeface="Arial" pitchFamily="34" charset="0"/>
                <a:ea typeface="ＭＳ Ｐゴシック" charset="-128"/>
              </a:rPr>
              <a:t>: elenco progetti con data del decreto di finanziamento dell’anno di rilevazione (2011, 2012, 2013). Per i PRIN il finanziamento viene erogato dal Ministero in un'unica soluzione di poco successiva alla firma del decreto di finanziamento. Per questo, analogamente a quanto fatto per la VQR, si è assunto come anno dell'entrata di cassa l'anno del decreto di finanziamento relativo al bando.</a:t>
            </a:r>
          </a:p>
          <a:p>
            <a:pPr>
              <a:defRPr/>
            </a:pPr>
            <a:r>
              <a:rPr lang="it-IT" sz="1200" dirty="0" smtClean="0">
                <a:latin typeface="Arial" pitchFamily="34" charset="0"/>
                <a:ea typeface="ＭＳ Ｐゴシック" charset="-128"/>
              </a:rPr>
              <a:t>· </a:t>
            </a:r>
            <a:r>
              <a:rPr lang="it-IT" sz="1200" dirty="0" err="1" smtClean="0">
                <a:latin typeface="Arial" pitchFamily="34" charset="0"/>
                <a:ea typeface="ＭＳ Ｐゴシック" charset="-128"/>
              </a:rPr>
              <a:t>Firb</a:t>
            </a:r>
            <a:r>
              <a:rPr lang="it-IT" sz="1200" dirty="0" smtClean="0">
                <a:latin typeface="Arial" pitchFamily="34" charset="0"/>
                <a:ea typeface="ＭＳ Ｐゴシック" charset="-128"/>
              </a:rPr>
              <a:t>: elenco progetti che risultano avere entrate di cassa dell’anno di rilevazione (2011, 2012, 2013). Per i FIRB il finanziamento viene erogato dal Ministero in più rate che sono gestite direttamente dal </a:t>
            </a:r>
            <a:r>
              <a:rPr lang="it-IT" sz="1200" dirty="0" err="1" smtClean="0">
                <a:latin typeface="Arial" pitchFamily="34" charset="0"/>
                <a:ea typeface="ＭＳ Ｐゴシック" charset="-128"/>
              </a:rPr>
              <a:t>Miur</a:t>
            </a:r>
            <a:r>
              <a:rPr lang="it-IT" sz="1200" dirty="0" smtClean="0">
                <a:latin typeface="Arial" pitchFamily="34" charset="0"/>
                <a:ea typeface="ＭＳ Ｐゴシック" charset="-128"/>
              </a:rPr>
              <a:t> e per le quali l'ufficio ricerca può rilevare le date e gli importi</a:t>
            </a:r>
          </a:p>
          <a:p>
            <a:pPr>
              <a:defRPr/>
            </a:pPr>
            <a:r>
              <a:rPr lang="it-IT" sz="1200" dirty="0" smtClean="0">
                <a:latin typeface="Arial" pitchFamily="34" charset="0"/>
                <a:ea typeface="ＭＳ Ｐゴシック" charset="-128"/>
              </a:rPr>
              <a:t>· PQ: elenco progetti attivi nel 2011, 2012 e 2013. Per i PQ le informazioni disponibili al </a:t>
            </a:r>
            <a:r>
              <a:rPr lang="it-IT" sz="1200" dirty="0" err="1" smtClean="0">
                <a:latin typeface="Arial" pitchFamily="34" charset="0"/>
                <a:ea typeface="ＭＳ Ｐゴシック" charset="-128"/>
              </a:rPr>
              <a:t>Miur</a:t>
            </a:r>
            <a:r>
              <a:rPr lang="it-IT" sz="1200" dirty="0" smtClean="0">
                <a:latin typeface="Arial" pitchFamily="34" charset="0"/>
                <a:ea typeface="ＭＳ Ｐゴシック" charset="-128"/>
              </a:rPr>
              <a:t> non comprendono indicazioni certificate sulle entrate di cassa, per questo motivo il dato viene richiesto direttamente agli atenei.</a:t>
            </a:r>
          </a:p>
          <a:p>
            <a:pPr>
              <a:defRPr/>
            </a:pPr>
            <a:r>
              <a:rPr lang="it-IT" sz="1200" dirty="0" smtClean="0">
                <a:latin typeface="Arial" pitchFamily="34" charset="0"/>
                <a:ea typeface="ＭＳ Ｐゴシック" charset="-128"/>
              </a:rPr>
              <a:t>· ALTRI PROGETTI: (FAR, FONDI STRUTTURALI e altro) I dati saranno caricati a cura del Dipartimento, specificando, per ogni progetto titolo, codice, </a:t>
            </a:r>
            <a:r>
              <a:rPr lang="it-IT" sz="1200" dirty="0" err="1" smtClean="0">
                <a:latin typeface="Arial" pitchFamily="34" charset="0"/>
                <a:ea typeface="ＭＳ Ｐゴシック" charset="-128"/>
              </a:rPr>
              <a:t>macrotipologia</a:t>
            </a:r>
            <a:r>
              <a:rPr lang="it-IT" sz="1200" dirty="0" smtClean="0">
                <a:latin typeface="Arial" pitchFamily="34" charset="0"/>
                <a:ea typeface="ＭＳ Ｐゴシック" charset="-128"/>
              </a:rPr>
              <a:t>, responsabile, importo, area, ente finanziatore. Le </a:t>
            </a:r>
            <a:r>
              <a:rPr lang="it-IT" sz="1200" dirty="0" err="1" smtClean="0">
                <a:latin typeface="Arial" pitchFamily="34" charset="0"/>
                <a:ea typeface="ＭＳ Ｐゴシック" charset="-128"/>
              </a:rPr>
              <a:t>macrotipologie</a:t>
            </a:r>
            <a:r>
              <a:rPr lang="it-IT" sz="1200" dirty="0" smtClean="0">
                <a:latin typeface="Arial" pitchFamily="34" charset="0"/>
                <a:ea typeface="ＭＳ Ｐゴシック" charset="-128"/>
              </a:rPr>
              <a:t> selezionabili da un menu a tendina sono le seguenti:</a:t>
            </a:r>
          </a:p>
          <a:p>
            <a:pPr>
              <a:defRPr/>
            </a:pPr>
            <a:r>
              <a:rPr lang="it-IT" sz="1200" dirty="0" smtClean="0">
                <a:latin typeface="Arial" pitchFamily="34" charset="0"/>
                <a:ea typeface="ＭＳ Ｐゴシック" charset="-128"/>
              </a:rPr>
              <a:t>FAR - Fondi strutturali- Bandi ministeriali (esclusi PRIN, FIRB) - Bandi di istituzioni pubbliche europee e internazionali (escluso PQ) -  Bandi di Associazioni, Agenzie, Fondazioni e Enti privati europei ed internazionali - Bandi di Associazioni, Agenzie, Fondazioni e Enti privati nazionali - Bandi regionali (esclusi fondi strutturali) - Bandi di altri Enti locali o territoriali</a:t>
            </a: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 </a:t>
            </a:r>
            <a:r>
              <a:rPr lang="it-IT" sz="1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– sezione </a:t>
            </a: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545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2"/>
          <p:cNvSpPr txBox="1">
            <a:spLocks noChangeArrowheads="1"/>
          </p:cNvSpPr>
          <p:nvPr/>
        </p:nvSpPr>
        <p:spPr bwMode="auto">
          <a:xfrm>
            <a:off x="468313" y="620713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400"/>
          </a:p>
          <a:p>
            <a:endParaRPr lang="it-IT" sz="1400"/>
          </a:p>
          <a:p>
            <a:endParaRPr lang="it-IT" sz="1400" i="1"/>
          </a:p>
        </p:txBody>
      </p:sp>
      <p:sp>
        <p:nvSpPr>
          <p:cNvPr id="4" name="CasellaDiTesto 3"/>
          <p:cNvSpPr txBox="1"/>
          <p:nvPr/>
        </p:nvSpPr>
        <p:spPr>
          <a:xfrm>
            <a:off x="3059113" y="107950"/>
            <a:ext cx="5940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SUA-RD: scadenze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1053785"/>
            <a:ext cx="46720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Apertura della </a:t>
            </a:r>
            <a:r>
              <a:rPr lang="it-IT" dirty="0" smtClean="0">
                <a:latin typeface="Arial" pitchFamily="34" charset="0"/>
                <a:ea typeface="ＭＳ Ｐゴシック" charset="-128"/>
              </a:rPr>
              <a:t>SUA-­RD </a:t>
            </a:r>
            <a:r>
              <a:rPr lang="it-IT" dirty="0">
                <a:latin typeface="Arial" pitchFamily="34" charset="0"/>
                <a:ea typeface="ＭＳ Ｐゴシック" charset="-128"/>
              </a:rPr>
              <a:t>per la </a:t>
            </a:r>
            <a:r>
              <a:rPr lang="it-IT" dirty="0" smtClean="0">
                <a:latin typeface="Arial" pitchFamily="34" charset="0"/>
                <a:ea typeface="ＭＳ Ｐゴシック" charset="-128"/>
              </a:rPr>
              <a:t>compilazione: </a:t>
            </a: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943379"/>
            <a:ext cx="2592288" cy="1077218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20. 11. 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2014 </a:t>
            </a:r>
          </a:p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56176" y="4431030"/>
            <a:ext cx="2592288" cy="523220"/>
          </a:xfrm>
          <a:prstGeom prst="rect">
            <a:avLst/>
          </a:prstGeom>
          <a:gradFill flip="none" rotWithShape="1">
            <a:gsLst>
              <a:gs pos="48000">
                <a:srgbClr val="FF000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27. 02. 2015</a:t>
            </a:r>
            <a:endParaRPr lang="it-IT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2576164"/>
            <a:ext cx="46720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smtClean="0">
                <a:latin typeface="Arial" pitchFamily="34" charset="0"/>
                <a:ea typeface="ＭＳ Ｐゴシック" charset="-128"/>
              </a:rPr>
              <a:t>Chiusura </a:t>
            </a:r>
            <a:r>
              <a:rPr lang="it-IT" dirty="0">
                <a:latin typeface="Arial" pitchFamily="34" charset="0"/>
                <a:ea typeface="ＭＳ Ｐゴシック" charset="-128"/>
              </a:rPr>
              <a:t>della </a:t>
            </a:r>
            <a:r>
              <a:rPr lang="it-IT" dirty="0" smtClean="0">
                <a:latin typeface="Arial" pitchFamily="34" charset="0"/>
                <a:ea typeface="ＭＳ Ｐゴシック" charset="-128"/>
              </a:rPr>
              <a:t>compilazione: </a:t>
            </a: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76926" y="3573016"/>
            <a:ext cx="511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Parte I -  sezioni A, B e C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4569868"/>
            <a:ext cx="511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 smtClean="0">
                <a:latin typeface="Arial" pitchFamily="34" charset="0"/>
                <a:ea typeface="ＭＳ Ｐゴシック" charset="-128"/>
              </a:rPr>
              <a:t>Parte </a:t>
            </a:r>
            <a:r>
              <a:rPr lang="it-IT" dirty="0">
                <a:latin typeface="Arial" pitchFamily="34" charset="0"/>
                <a:ea typeface="ＭＳ Ｐゴシック" charset="-128"/>
              </a:rPr>
              <a:t>II – sezioni D</a:t>
            </a:r>
            <a:r>
              <a:rPr lang="it-IT" dirty="0" smtClean="0">
                <a:latin typeface="Arial" pitchFamily="34" charset="0"/>
                <a:ea typeface="ＭＳ Ｐゴシック" charset="-128"/>
              </a:rPr>
              <a:t>, E </a:t>
            </a:r>
            <a:r>
              <a:rPr lang="it-IT" dirty="0">
                <a:latin typeface="Arial" pitchFamily="34" charset="0"/>
                <a:ea typeface="ＭＳ Ｐゴシック" charset="-128"/>
              </a:rPr>
              <a:t>e F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3527" y="5661248"/>
            <a:ext cx="511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 smtClean="0">
                <a:latin typeface="Arial" pitchFamily="34" charset="0"/>
                <a:ea typeface="ＭＳ Ｐゴシック" charset="-128"/>
              </a:rPr>
              <a:t>Parte </a:t>
            </a:r>
            <a:r>
              <a:rPr lang="it-IT" dirty="0">
                <a:latin typeface="Arial" pitchFamily="34" charset="0"/>
                <a:ea typeface="ＭＳ Ｐゴシック" charset="-128"/>
              </a:rPr>
              <a:t>II – sezioni </a:t>
            </a:r>
            <a:r>
              <a:rPr lang="it-IT" dirty="0" smtClean="0">
                <a:latin typeface="Arial" pitchFamily="34" charset="0"/>
                <a:ea typeface="ＭＳ Ｐゴシック" charset="-128"/>
              </a:rPr>
              <a:t>G e H</a:t>
            </a: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56176" y="3419128"/>
            <a:ext cx="2559950" cy="523220"/>
          </a:xfrm>
          <a:prstGeom prst="rect">
            <a:avLst/>
          </a:prstGeom>
          <a:gradFill flip="none" rotWithShape="1">
            <a:gsLst>
              <a:gs pos="48000">
                <a:srgbClr val="FF000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13. 02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. 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2015</a:t>
            </a:r>
            <a:endParaRPr lang="it-IT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56176" y="5642084"/>
            <a:ext cx="2592586" cy="523220"/>
          </a:xfrm>
          <a:prstGeom prst="rect">
            <a:avLst/>
          </a:prstGeom>
          <a:gradFill flip="none" rotWithShape="1">
            <a:gsLst>
              <a:gs pos="48000">
                <a:srgbClr val="FF000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30. 04. 2015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56176" y="2573267"/>
            <a:ext cx="2559950" cy="276999"/>
          </a:xfrm>
          <a:prstGeom prst="rect">
            <a:avLst/>
          </a:prstGeom>
          <a:noFill/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Scadenza ANVUR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51920" y="2573267"/>
            <a:ext cx="1800200" cy="276999"/>
          </a:xfrm>
          <a:prstGeom prst="rect">
            <a:avLst/>
          </a:prstGeom>
          <a:noFill/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Scadenza interna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693898" y="3467489"/>
            <a:ext cx="206898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30. 01. 2015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93898" y="4541058"/>
            <a:ext cx="206898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13. 02. 2015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646251" y="5661248"/>
            <a:ext cx="2068986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it-IT" sz="20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16.04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. 2015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059113" y="107950"/>
            <a:ext cx="5940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  <a:cs typeface="Helvetica" pitchFamily="34" charset="0"/>
              </a:rPr>
              <a:t>CAQ – RD : </a:t>
            </a:r>
            <a:r>
              <a:rPr lang="it-IT" b="1" dirty="0" smtClean="0">
                <a:solidFill>
                  <a:schemeClr val="bg1"/>
                </a:solidFill>
                <a:cs typeface="Helvetica" pitchFamily="34" charset="0"/>
              </a:rPr>
              <a:t>interfacce </a:t>
            </a:r>
            <a:endParaRPr lang="it-IT" b="1" dirty="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544413" y="3045982"/>
            <a:ext cx="1407101" cy="671050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t-IT" sz="10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1000" b="1" dirty="0" smtClean="0">
                <a:solidFill>
                  <a:schemeClr val="tx1"/>
                </a:solidFill>
              </a:rPr>
              <a:t>PRESIDIO DELLA QUALITA’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3347864" y="678548"/>
            <a:ext cx="1800200" cy="2346523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t-IT" sz="10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t-IT" sz="1000" dirty="0" smtClean="0">
                <a:solidFill>
                  <a:schemeClr val="tx1"/>
                </a:solidFill>
              </a:rPr>
              <a:t>AREA UMANISTICA   prof. GUARAN </a:t>
            </a:r>
          </a:p>
          <a:p>
            <a:r>
              <a:rPr lang="it-IT" sz="1000" dirty="0" smtClean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it-IT" sz="1000" dirty="0" smtClean="0">
                <a:solidFill>
                  <a:schemeClr val="tx1"/>
                </a:solidFill>
              </a:rPr>
              <a:t>AREA SCIENTIFICA  prof. SNIDARO e  prof. GASPARETTO</a:t>
            </a:r>
          </a:p>
          <a:p>
            <a:pPr marL="171450" indent="-171450">
              <a:buFontTx/>
              <a:buChar char="-"/>
            </a:pPr>
            <a:endParaRPr lang="it-IT" sz="10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t-IT" sz="1000" dirty="0" smtClean="0">
                <a:solidFill>
                  <a:schemeClr val="tx1"/>
                </a:solidFill>
              </a:rPr>
              <a:t>AREA ECONOMICA   prof. COMINO </a:t>
            </a:r>
          </a:p>
          <a:p>
            <a:pPr marL="171450" indent="-171450">
              <a:buFontTx/>
              <a:buChar char="-"/>
            </a:pPr>
            <a:endParaRPr lang="it-IT" sz="1000" dirty="0" smtClean="0">
              <a:solidFill>
                <a:schemeClr val="tx1"/>
              </a:solidFill>
            </a:endParaRPr>
          </a:p>
          <a:p>
            <a:r>
              <a:rPr lang="it-IT" sz="1000" dirty="0" smtClean="0">
                <a:solidFill>
                  <a:schemeClr val="tx1"/>
                </a:solidFill>
              </a:rPr>
              <a:t>- AREA MEDICA           prof.ssa PALESE 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171458363"/>
              </p:ext>
            </p:extLst>
          </p:nvPr>
        </p:nvGraphicFramePr>
        <p:xfrm>
          <a:off x="5940152" y="1196752"/>
          <a:ext cx="225591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074197516"/>
              </p:ext>
            </p:extLst>
          </p:nvPr>
        </p:nvGraphicFramePr>
        <p:xfrm>
          <a:off x="6588224" y="980728"/>
          <a:ext cx="1751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reccia bidirezionale orizzontale 5"/>
          <p:cNvSpPr/>
          <p:nvPr/>
        </p:nvSpPr>
        <p:spPr bwMode="auto">
          <a:xfrm rot="8931387">
            <a:off x="5691937" y="1466100"/>
            <a:ext cx="740121" cy="27948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3" name="Freccia bidirezionale orizzontale 12"/>
          <p:cNvSpPr/>
          <p:nvPr/>
        </p:nvSpPr>
        <p:spPr bwMode="auto">
          <a:xfrm rot="19153717">
            <a:off x="5682510" y="2522761"/>
            <a:ext cx="693627" cy="2868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5" name="Freccia bidirezionale orizzontale 14"/>
          <p:cNvSpPr/>
          <p:nvPr/>
        </p:nvSpPr>
        <p:spPr bwMode="auto">
          <a:xfrm rot="5400000">
            <a:off x="7210066" y="3095187"/>
            <a:ext cx="432050" cy="23557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6" name="Freccia bidirezionale orizzontale 15"/>
          <p:cNvSpPr/>
          <p:nvPr/>
        </p:nvSpPr>
        <p:spPr bwMode="auto">
          <a:xfrm rot="5400000">
            <a:off x="7210068" y="1799044"/>
            <a:ext cx="432048" cy="23557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09865870"/>
              </p:ext>
            </p:extLst>
          </p:nvPr>
        </p:nvGraphicFramePr>
        <p:xfrm>
          <a:off x="683568" y="1556792"/>
          <a:ext cx="1656184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Freccia bidirezionale orizzontale 16"/>
          <p:cNvSpPr/>
          <p:nvPr/>
        </p:nvSpPr>
        <p:spPr bwMode="auto">
          <a:xfrm rot="1759633">
            <a:off x="2326233" y="2717733"/>
            <a:ext cx="693627" cy="2868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8293" y="4509120"/>
            <a:ext cx="6212239" cy="2169825"/>
          </a:xfrm>
          <a:prstGeom prst="rect">
            <a:avLst/>
          </a:prstGeom>
          <a:noFill/>
          <a:ln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dirty="0" smtClean="0"/>
              <a:t>*NOTA: </a:t>
            </a:r>
          </a:p>
          <a:p>
            <a:pPr lvl="0"/>
            <a:r>
              <a:rPr lang="it-IT" sz="1400" dirty="0" smtClean="0"/>
              <a:t>DIRETTORE DI DIPARTIMENTO è responsabile </a:t>
            </a:r>
            <a:r>
              <a:rPr lang="it-IT" sz="1400" dirty="0"/>
              <a:t>di</a:t>
            </a:r>
            <a:r>
              <a:rPr lang="it-IT" sz="1400" dirty="0" smtClean="0"/>
              <a:t>:</a:t>
            </a:r>
            <a:endParaRPr lang="it-IT" dirty="0" smtClean="0"/>
          </a:p>
          <a:p>
            <a:pPr lvl="1"/>
            <a:r>
              <a:rPr lang="it-IT" sz="1000" dirty="0" smtClean="0"/>
              <a:t>gestione </a:t>
            </a:r>
            <a:r>
              <a:rPr lang="it-IT" sz="1000" dirty="0"/>
              <a:t>accessi al Portale SUA-RD</a:t>
            </a:r>
          </a:p>
          <a:p>
            <a:pPr lvl="1"/>
            <a:r>
              <a:rPr lang="it-IT" sz="1000" dirty="0"/>
              <a:t>svolgimento procedure AQ </a:t>
            </a:r>
          </a:p>
          <a:p>
            <a:pPr lvl="1"/>
            <a:r>
              <a:rPr lang="it-IT" sz="1000" dirty="0"/>
              <a:t>rispetto delle scadenze compilazione</a:t>
            </a:r>
          </a:p>
          <a:p>
            <a:pPr lvl="1"/>
            <a:r>
              <a:rPr lang="it-IT" sz="1000" dirty="0"/>
              <a:t>correttezza delle informazioni </a:t>
            </a:r>
            <a:r>
              <a:rPr lang="it-IT" sz="1000" dirty="0" smtClean="0"/>
              <a:t>riportate</a:t>
            </a:r>
          </a:p>
          <a:p>
            <a:pPr lvl="1"/>
            <a:endParaRPr lang="it-IT" sz="1000" dirty="0" smtClean="0"/>
          </a:p>
          <a:p>
            <a:pPr marL="0" lvl="1"/>
            <a:r>
              <a:rPr lang="it-IT" sz="1400" dirty="0" smtClean="0"/>
              <a:t>CAQ REFERENTE assicura:</a:t>
            </a:r>
          </a:p>
          <a:p>
            <a:pPr marL="396000" lvl="1">
              <a:tabLst>
                <a:tab pos="914400" algn="l"/>
              </a:tabLst>
            </a:pPr>
            <a:r>
              <a:rPr lang="it-IT" sz="1000" dirty="0" smtClean="0"/>
              <a:t>il </a:t>
            </a:r>
            <a:r>
              <a:rPr lang="it-IT" sz="1000" dirty="0"/>
              <a:t>flusso informativo con il Presidio della Qualità e  </a:t>
            </a:r>
            <a:r>
              <a:rPr lang="it-IT" sz="1000" dirty="0" smtClean="0"/>
              <a:t> </a:t>
            </a:r>
            <a:r>
              <a:rPr lang="it-IT" sz="1000" dirty="0"/>
              <a:t>all’interno della </a:t>
            </a:r>
            <a:r>
              <a:rPr lang="it-IT" sz="1000" dirty="0" smtClean="0"/>
              <a:t>CAQ</a:t>
            </a:r>
          </a:p>
          <a:p>
            <a:pPr marL="396000" lvl="0" defTabSz="444500" fontAlgn="auto">
              <a:spcAft>
                <a:spcPct val="15000"/>
              </a:spcAft>
              <a:tabLst>
                <a:tab pos="914400" algn="l"/>
              </a:tabLst>
              <a:defRPr/>
            </a:pPr>
            <a:r>
              <a:rPr lang="it-IT" sz="1000" dirty="0" smtClean="0"/>
              <a:t>lo </a:t>
            </a:r>
            <a:r>
              <a:rPr lang="it-IT" sz="1000" dirty="0"/>
              <a:t>svolgimento delle procedure di AQ </a:t>
            </a:r>
          </a:p>
          <a:p>
            <a:pPr marL="396000" lvl="0" defTabSz="444500">
              <a:spcAft>
                <a:spcPct val="15000"/>
              </a:spcAft>
              <a:tabLst>
                <a:tab pos="914400" algn="l"/>
              </a:tabLst>
            </a:pPr>
            <a:r>
              <a:rPr lang="it-IT" sz="1000" dirty="0"/>
              <a:t> la compilazione / verifica dei campi della SUA RD</a:t>
            </a:r>
          </a:p>
          <a:p>
            <a:pPr marL="396000" lvl="0" defTabSz="444500">
              <a:spcAft>
                <a:spcPct val="15000"/>
              </a:spcAft>
              <a:tabLst>
                <a:tab pos="914400" algn="l"/>
              </a:tabLst>
            </a:pPr>
            <a:r>
              <a:rPr lang="it-IT" sz="1000" dirty="0"/>
              <a:t> la correttezza delle informazioni inserite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3335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1800" b="1" smtClean="0"/>
              <a:t>Ruolo della Commissione Assicurazione Qualità (CAQ) del Dipartimento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7772400" cy="2455862"/>
          </a:xfrm>
        </p:spPr>
        <p:txBody>
          <a:bodyPr/>
          <a:lstStyle/>
          <a:p>
            <a:pPr marL="990600" lvl="1" indent="-533400" eaLnBrk="1" hangingPunct="1"/>
            <a:r>
              <a:rPr lang="it-IT" sz="1400" dirty="0" smtClean="0"/>
              <a:t>gestire e verificare le procedure di Assicurazione della Qualità per l’attività di ricerca dipartimentale;</a:t>
            </a:r>
          </a:p>
          <a:p>
            <a:pPr marL="990600" lvl="1" indent="-533400" eaLnBrk="1" hangingPunct="1"/>
            <a:endParaRPr lang="it-IT" sz="1400" dirty="0" smtClean="0"/>
          </a:p>
          <a:p>
            <a:pPr marL="990600" lvl="1" indent="-533400" eaLnBrk="1" hangingPunct="1"/>
            <a:r>
              <a:rPr lang="it-IT" sz="1400" dirty="0" smtClean="0"/>
              <a:t>compilare le SUA-RD secondo le linee guida ANVUR;</a:t>
            </a:r>
          </a:p>
          <a:p>
            <a:pPr marL="990600" lvl="1" indent="-533400" eaLnBrk="1" hangingPunct="1"/>
            <a:endParaRPr lang="it-IT" sz="1400" dirty="0" smtClean="0"/>
          </a:p>
          <a:p>
            <a:pPr marL="990600" lvl="1" indent="-533400" eaLnBrk="1" hangingPunct="1"/>
            <a:r>
              <a:rPr lang="it-IT" sz="1400" dirty="0" smtClean="0"/>
              <a:t>raccordarsi con il Presidio della Qualità di Ateneo e garantire al Presidio della Qualità un flusso informativo coerente e tempestivo, in linea con quanto previsto dal sistema AVA dell’ANVUR tramite il proprio referente con il PQA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59113" y="107950"/>
            <a:ext cx="5940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it-IT" b="1">
                <a:solidFill>
                  <a:schemeClr val="bg1"/>
                </a:solidFill>
                <a:cs typeface="Helvetica" pitchFamily="34" charset="0"/>
              </a:rPr>
              <a:t>CAQ – RD : ruolo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 COMPILATORI </a:t>
            </a:r>
          </a:p>
        </p:txBody>
      </p:sp>
      <p:sp>
        <p:nvSpPr>
          <p:cNvPr id="20483" name="Rettangolo 6"/>
          <p:cNvSpPr>
            <a:spLocks noChangeArrowheads="1"/>
          </p:cNvSpPr>
          <p:nvPr/>
        </p:nvSpPr>
        <p:spPr bwMode="auto">
          <a:xfrm>
            <a:off x="1116013" y="1125538"/>
            <a:ext cx="71278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200" dirty="0">
              <a:solidFill>
                <a:srgbClr val="000000"/>
              </a:solidFill>
            </a:endParaRPr>
          </a:p>
          <a:p>
            <a:r>
              <a:rPr lang="it-IT" b="1" dirty="0"/>
              <a:t>PARTE I   "Obiettivi, risorse e gestione del Dipartimento" </a:t>
            </a:r>
          </a:p>
          <a:p>
            <a:endParaRPr lang="it-IT" b="1" dirty="0"/>
          </a:p>
          <a:p>
            <a:pPr algn="just"/>
            <a:r>
              <a:rPr lang="it-IT" sz="1400" dirty="0"/>
              <a:t>Sezione A - Obiettivi di ricerca del Dipartimento                           </a:t>
            </a:r>
            <a:r>
              <a:rPr lang="it-IT" sz="1400" dirty="0" smtClean="0"/>
              <a:t>              </a:t>
            </a:r>
            <a:r>
              <a:rPr lang="it-IT" sz="1400" i="1" dirty="0" err="1">
                <a:solidFill>
                  <a:srgbClr val="0070C0"/>
                </a:solidFill>
              </a:rPr>
              <a:t>Dipartimento</a:t>
            </a:r>
            <a:r>
              <a:rPr lang="it-IT" sz="1400" i="1" dirty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it-IT" sz="1400" dirty="0"/>
              <a:t>Sezione B - Sistema di gestione                                                     </a:t>
            </a:r>
            <a:r>
              <a:rPr lang="it-IT" sz="1400" dirty="0" smtClean="0"/>
              <a:t>             </a:t>
            </a:r>
            <a:r>
              <a:rPr lang="it-IT" sz="1400" i="1" dirty="0">
                <a:solidFill>
                  <a:srgbClr val="0070C0"/>
                </a:solidFill>
              </a:rPr>
              <a:t>Dipartimento</a:t>
            </a:r>
            <a:r>
              <a:rPr lang="it-IT" sz="1400" i="1" dirty="0"/>
              <a:t> </a:t>
            </a:r>
          </a:p>
          <a:p>
            <a:pPr algn="just"/>
            <a:r>
              <a:rPr lang="it-IT" sz="1400" dirty="0"/>
              <a:t>Sezione C - Risorse umane e infrastrutture                         </a:t>
            </a:r>
            <a:r>
              <a:rPr lang="it-IT" sz="1400" dirty="0" smtClean="0"/>
              <a:t>         </a:t>
            </a:r>
            <a:r>
              <a:rPr lang="it-IT" sz="1400" i="1" dirty="0" smtClean="0">
                <a:solidFill>
                  <a:srgbClr val="0070C0"/>
                </a:solidFill>
              </a:rPr>
              <a:t>Dipartimento </a:t>
            </a:r>
            <a:r>
              <a:rPr lang="it-IT" sz="1400" i="1" dirty="0">
                <a:solidFill>
                  <a:srgbClr val="0070C0"/>
                </a:solidFill>
              </a:rPr>
              <a:t>- Ateneo</a:t>
            </a:r>
            <a:r>
              <a:rPr lang="it-IT" sz="1400" i="1" dirty="0"/>
              <a:t> </a:t>
            </a:r>
          </a:p>
          <a:p>
            <a:pPr algn="just"/>
            <a:endParaRPr lang="it-IT" b="1" i="1" dirty="0"/>
          </a:p>
          <a:p>
            <a:pPr algn="just"/>
            <a:endParaRPr lang="it-IT" b="1" i="1" dirty="0"/>
          </a:p>
          <a:p>
            <a:pPr algn="just"/>
            <a:r>
              <a:rPr lang="it-IT" b="1" dirty="0"/>
              <a:t>PARTE II   "Risultati della ricerca "</a:t>
            </a:r>
          </a:p>
          <a:p>
            <a:pPr algn="just"/>
            <a:r>
              <a:rPr lang="it-IT" b="1" dirty="0"/>
              <a:t> </a:t>
            </a:r>
          </a:p>
          <a:p>
            <a:pPr algn="just"/>
            <a:r>
              <a:rPr lang="it-IT" sz="1400" dirty="0"/>
              <a:t>Sezione D - Produzione scientifica </a:t>
            </a:r>
            <a:r>
              <a:rPr lang="it-IT" sz="1400" dirty="0" smtClean="0"/>
              <a:t>                                    </a:t>
            </a:r>
            <a:r>
              <a:rPr lang="it-IT" sz="1400" i="1" dirty="0" smtClean="0">
                <a:solidFill>
                  <a:srgbClr val="0070C0"/>
                </a:solidFill>
              </a:rPr>
              <a:t>Singoli </a:t>
            </a:r>
            <a:r>
              <a:rPr lang="it-IT" sz="1400" i="1" dirty="0">
                <a:solidFill>
                  <a:srgbClr val="0070C0"/>
                </a:solidFill>
              </a:rPr>
              <a:t>docenti - Dipartimento</a:t>
            </a:r>
            <a:r>
              <a:rPr lang="it-IT" sz="1400" i="1" dirty="0"/>
              <a:t> </a:t>
            </a:r>
            <a:endParaRPr lang="it-IT" sz="1400" i="1" dirty="0">
              <a:solidFill>
                <a:srgbClr val="000000"/>
              </a:solidFill>
            </a:endParaRPr>
          </a:p>
          <a:p>
            <a:pPr algn="just"/>
            <a:r>
              <a:rPr lang="it-IT" sz="1400" dirty="0"/>
              <a:t>Sezione E - Internazionalizzazione 	</a:t>
            </a:r>
            <a:r>
              <a:rPr lang="it-IT" sz="1400" dirty="0" smtClean="0"/>
              <a:t>     </a:t>
            </a:r>
            <a:r>
              <a:rPr lang="it-IT" sz="1400" i="1" dirty="0" smtClean="0">
                <a:solidFill>
                  <a:srgbClr val="0070C0"/>
                </a:solidFill>
              </a:rPr>
              <a:t>Singoli </a:t>
            </a:r>
            <a:r>
              <a:rPr lang="it-IT" sz="1400" i="1" dirty="0">
                <a:solidFill>
                  <a:srgbClr val="0070C0"/>
                </a:solidFill>
              </a:rPr>
              <a:t>docenti </a:t>
            </a:r>
            <a:r>
              <a:rPr lang="it-IT" sz="1400" i="1" dirty="0" smtClean="0">
                <a:solidFill>
                  <a:srgbClr val="0070C0"/>
                </a:solidFill>
              </a:rPr>
              <a:t>– Dipartimento- Ateneo</a:t>
            </a:r>
            <a:r>
              <a:rPr lang="it-IT" dirty="0" smtClean="0"/>
              <a:t> </a:t>
            </a:r>
            <a:endParaRPr lang="it-IT" sz="1400" i="1" dirty="0">
              <a:solidFill>
                <a:srgbClr val="0070C0"/>
              </a:solidFill>
            </a:endParaRPr>
          </a:p>
          <a:p>
            <a:pPr algn="just"/>
            <a:r>
              <a:rPr lang="it-IT" sz="1400" dirty="0"/>
              <a:t>Sezione F - Docenti </a:t>
            </a:r>
            <a:r>
              <a:rPr lang="it-IT" sz="1400" dirty="0" smtClean="0"/>
              <a:t>senza  </a:t>
            </a:r>
            <a:r>
              <a:rPr lang="it-IT" sz="1400" dirty="0" err="1" smtClean="0"/>
              <a:t>prod</a:t>
            </a:r>
            <a:r>
              <a:rPr lang="it-IT" sz="1400" dirty="0" smtClean="0"/>
              <a:t>. </a:t>
            </a:r>
            <a:r>
              <a:rPr lang="it-IT" sz="1400" dirty="0" err="1"/>
              <a:t>s</a:t>
            </a:r>
            <a:r>
              <a:rPr lang="it-IT" sz="1400" dirty="0" err="1" smtClean="0"/>
              <a:t>cient</a:t>
            </a:r>
            <a:r>
              <a:rPr lang="it-IT" sz="1400" dirty="0" smtClean="0"/>
              <a:t>.                                                      in automatico      </a:t>
            </a:r>
            <a:r>
              <a:rPr lang="it-IT" sz="1400" i="1" dirty="0" smtClean="0">
                <a:solidFill>
                  <a:srgbClr val="05777D"/>
                </a:solidFill>
              </a:rPr>
              <a:t> </a:t>
            </a:r>
            <a:endParaRPr lang="it-IT" sz="1400" i="1" dirty="0">
              <a:solidFill>
                <a:srgbClr val="05777D"/>
              </a:solidFill>
            </a:endParaRPr>
          </a:p>
          <a:p>
            <a:pPr algn="just"/>
            <a:r>
              <a:rPr lang="it-IT" sz="1400" dirty="0"/>
              <a:t>Sezione G - Bandi competitivi                                                   </a:t>
            </a:r>
            <a:r>
              <a:rPr lang="it-IT" sz="1400" dirty="0" smtClean="0"/>
              <a:t>     </a:t>
            </a:r>
            <a:r>
              <a:rPr lang="it-IT" sz="1400" i="1" dirty="0">
                <a:solidFill>
                  <a:srgbClr val="0070C0"/>
                </a:solidFill>
              </a:rPr>
              <a:t>Dipartimento - Ateneo</a:t>
            </a:r>
          </a:p>
          <a:p>
            <a:pPr algn="just"/>
            <a:r>
              <a:rPr lang="it-IT" sz="1400" dirty="0"/>
              <a:t>Sezione H - Responsabilità e riconoscimenti scientifici </a:t>
            </a:r>
            <a:r>
              <a:rPr lang="it-IT" sz="1400" dirty="0" smtClean="0"/>
              <a:t>     </a:t>
            </a:r>
            <a:r>
              <a:rPr lang="it-IT" sz="1400" i="1" dirty="0" smtClean="0">
                <a:solidFill>
                  <a:srgbClr val="0070C0"/>
                </a:solidFill>
              </a:rPr>
              <a:t>Singoli </a:t>
            </a:r>
            <a:r>
              <a:rPr lang="it-IT" sz="1400" i="1" dirty="0">
                <a:solidFill>
                  <a:srgbClr val="0070C0"/>
                </a:solidFill>
              </a:rPr>
              <a:t>docenti - Dipartimento</a:t>
            </a:r>
            <a:r>
              <a:rPr lang="it-IT" sz="1400" dirty="0"/>
              <a:t> </a:t>
            </a:r>
            <a:endParaRPr lang="it-IT" sz="1400" i="1" dirty="0">
              <a:solidFill>
                <a:srgbClr val="05777D"/>
              </a:solidFill>
            </a:endParaRPr>
          </a:p>
          <a:p>
            <a:pPr algn="just"/>
            <a:endParaRPr lang="it-IT" sz="1400" b="1" i="1" dirty="0"/>
          </a:p>
          <a:p>
            <a:pPr algn="just"/>
            <a:endParaRPr lang="it-IT" b="1" i="1" dirty="0"/>
          </a:p>
          <a:p>
            <a:pPr algn="just"/>
            <a:r>
              <a:rPr lang="it-IT" b="1" dirty="0"/>
              <a:t>PARTE III   "Terza missione"    </a:t>
            </a:r>
            <a:r>
              <a:rPr lang="it-IT" b="1" dirty="0" smtClean="0"/>
              <a:t>           </a:t>
            </a:r>
            <a:r>
              <a:rPr lang="it-IT" sz="1400" i="1" dirty="0">
                <a:solidFill>
                  <a:srgbClr val="0070C0"/>
                </a:solidFill>
              </a:rPr>
              <a:t>Dipartimento / Ateneo - </a:t>
            </a:r>
            <a:r>
              <a:rPr lang="it-IT" sz="1400" i="1" dirty="0"/>
              <a:t>non attiva</a:t>
            </a:r>
          </a:p>
          <a:p>
            <a:pPr algn="just"/>
            <a:r>
              <a:rPr lang="it-IT" sz="1400" i="1" dirty="0"/>
              <a:t> </a:t>
            </a:r>
          </a:p>
          <a:p>
            <a:pPr algn="just"/>
            <a:r>
              <a:rPr lang="it-IT" sz="1400" dirty="0"/>
              <a:t>La scheda </a:t>
            </a:r>
            <a:r>
              <a:rPr lang="it-IT" sz="1400" dirty="0" smtClean="0"/>
              <a:t> </a:t>
            </a:r>
            <a:r>
              <a:rPr lang="it-IT" sz="1400" dirty="0"/>
              <a:t>è </a:t>
            </a:r>
            <a:r>
              <a:rPr lang="it-IT" sz="1400" dirty="0" smtClean="0"/>
              <a:t> facoltativa.</a:t>
            </a:r>
            <a:endParaRPr lang="it-IT" sz="1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168650" y="-26988"/>
            <a:ext cx="59404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  <a:endParaRPr lang="it-IT" sz="1400" b="1" dirty="0">
              <a:solidFill>
                <a:schemeClr val="bg1"/>
              </a:solidFill>
              <a:latin typeface="+mj-lt"/>
              <a:ea typeface="ＭＳ Ｐゴシック" charset="-128"/>
              <a:cs typeface="Helvetica" pitchFamily="34" charset="0"/>
            </a:endParaRPr>
          </a:p>
          <a:p>
            <a:pPr algn="r">
              <a:defRPr/>
            </a:pPr>
            <a:r>
              <a:rPr lang="it-IT" sz="1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RIFERIMENTI TEMPORALI </a:t>
            </a:r>
            <a:endParaRPr lang="it-IT" b="1" dirty="0">
              <a:solidFill>
                <a:schemeClr val="bg1"/>
              </a:solidFill>
              <a:latin typeface="+mj-lt"/>
              <a:ea typeface="ＭＳ Ｐゴシック" charset="-128"/>
              <a:cs typeface="Helvetica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657367215"/>
              </p:ext>
            </p:extLst>
          </p:nvPr>
        </p:nvGraphicFramePr>
        <p:xfrm>
          <a:off x="899592" y="1829048"/>
          <a:ext cx="727280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23528" y="8367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ogni anno è prevista una scheda SUA-RD, in particolare: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5060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7FF830-1166-4A77-918C-7D48E92B5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6BF73A-BB46-4FA5-9C3C-9A15060A9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D1DB04-CD42-48D0-ACA8-CAE2C27F2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09E61-8A15-45C1-8463-CC078FE4E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B74CF6-C083-4A84-9C18-A28678124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B3F432-16F5-4746-80DF-AD25C9DEB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168650" y="-26988"/>
            <a:ext cx="59404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  <a:endParaRPr lang="it-IT" sz="1400" b="1" dirty="0">
              <a:solidFill>
                <a:schemeClr val="bg1"/>
              </a:solidFill>
              <a:latin typeface="+mj-lt"/>
              <a:ea typeface="ＭＳ Ｐゴシック" charset="-128"/>
              <a:cs typeface="Helvetica" pitchFamily="34" charset="0"/>
            </a:endParaRPr>
          </a:p>
          <a:p>
            <a:pPr algn="r">
              <a:defRPr/>
            </a:pPr>
            <a:r>
              <a:rPr lang="it-IT" sz="1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RIFERIMENTI TEMPORALI </a:t>
            </a:r>
            <a:endParaRPr lang="it-IT" b="1" dirty="0">
              <a:solidFill>
                <a:schemeClr val="bg1"/>
              </a:solidFill>
              <a:latin typeface="+mj-lt"/>
              <a:ea typeface="ＭＳ Ｐゴシック" charset="-128"/>
              <a:cs typeface="Helvetica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871294317"/>
              </p:ext>
            </p:extLst>
          </p:nvPr>
        </p:nvGraphicFramePr>
        <p:xfrm>
          <a:off x="827584" y="1988840"/>
          <a:ext cx="727280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23528" y="83671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Tutte le informazioni richieste / visualizzate sono relative ai seguenti intervalli temporali: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712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7FF830-1166-4A77-918C-7D48E92B5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6BF73A-BB46-4FA5-9C3C-9A15060A9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D1DB04-CD42-48D0-ACA8-CAE2C27F2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09E61-8A15-45C1-8463-CC078FE4E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B74CF6-C083-4A84-9C18-A28678124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B3F432-16F5-4746-80DF-AD25C9DEB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3F31B3-8C7B-4953-AE27-057BF5016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4922F3-BAFF-47B3-B54D-A7D9E948C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3E4ACF-45A1-421A-A80E-0E7719822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FD3B53-0D0D-447F-996B-038CC8A7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1507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620688"/>
            <a:ext cx="799288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Sezione  A OBIETTIVI DI RICERCA DEL DIPARTIMENTO </a:t>
            </a:r>
          </a:p>
          <a:p>
            <a:pPr algn="ctr"/>
            <a:r>
              <a:rPr lang="it-IT" sz="1400" b="1" dirty="0">
                <a:solidFill>
                  <a:srgbClr val="002060"/>
                </a:solidFill>
              </a:rPr>
              <a:t>Quadro A1</a:t>
            </a:r>
          </a:p>
          <a:p>
            <a:pPr>
              <a:buFontTx/>
              <a:buChar char="-"/>
            </a:pPr>
            <a:r>
              <a:rPr lang="it-IT" sz="1400" b="1" dirty="0" smtClean="0"/>
              <a:t>Elenco dei settori di ricerca (settori scientifico – disciplinari ma non solo):</a:t>
            </a:r>
          </a:p>
          <a:p>
            <a:r>
              <a:rPr lang="it-IT" sz="1200" i="1" dirty="0" smtClean="0"/>
              <a:t>Elencare gli ambiti di ricerca attivi all’interno del dipartimento (non necessariamente coincidenti con i SSD)</a:t>
            </a:r>
          </a:p>
          <a:p>
            <a:endParaRPr lang="it-IT" sz="1200" b="1" dirty="0"/>
          </a:p>
          <a:p>
            <a:pPr>
              <a:buFontTx/>
              <a:buChar char="-"/>
            </a:pPr>
            <a:r>
              <a:rPr lang="it-IT" sz="1400" b="1" dirty="0" smtClean="0"/>
              <a:t>Obiettivi di ricerca pluriennali del dipartimento in linea con il piano strategico di Ateneo sono i seguenti </a:t>
            </a:r>
            <a:r>
              <a:rPr lang="it-IT" sz="1000" dirty="0" smtClean="0"/>
              <a:t>(testo libero, </a:t>
            </a:r>
            <a:r>
              <a:rPr lang="it-IT" sz="1000" dirty="0" err="1" smtClean="0"/>
              <a:t>max</a:t>
            </a:r>
            <a:r>
              <a:rPr lang="it-IT" sz="1000" dirty="0" smtClean="0"/>
              <a:t> 30.000 caratteri, anche up-</a:t>
            </a:r>
            <a:r>
              <a:rPr lang="it-IT" sz="1000" dirty="0" err="1" smtClean="0"/>
              <a:t>load</a:t>
            </a:r>
            <a:r>
              <a:rPr lang="it-IT" sz="1000" dirty="0" smtClean="0"/>
              <a:t> documento pdf </a:t>
            </a:r>
            <a:r>
              <a:rPr lang="it-IT" sz="1000" dirty="0" err="1" smtClean="0"/>
              <a:t>max</a:t>
            </a:r>
            <a:r>
              <a:rPr lang="it-IT" sz="1000" dirty="0" smtClean="0"/>
              <a:t> 10 </a:t>
            </a:r>
            <a:r>
              <a:rPr lang="it-IT" sz="1000" dirty="0" err="1" smtClean="0"/>
              <a:t>pagg</a:t>
            </a:r>
            <a:r>
              <a:rPr lang="it-IT" sz="1000" dirty="0" smtClean="0"/>
              <a:t>)</a:t>
            </a:r>
            <a:r>
              <a:rPr lang="it-IT" sz="1400" b="1" dirty="0" smtClean="0"/>
              <a:t>:</a:t>
            </a:r>
          </a:p>
          <a:p>
            <a:endParaRPr lang="it-IT" sz="1200" b="1" i="1" dirty="0" smtClean="0"/>
          </a:p>
          <a:p>
            <a:r>
              <a:rPr lang="it-IT" sz="1200" b="1" i="1" dirty="0" smtClean="0"/>
              <a:t>Esempi:</a:t>
            </a:r>
          </a:p>
          <a:p>
            <a:pPr>
              <a:buFontTx/>
              <a:buChar char="-"/>
            </a:pPr>
            <a:r>
              <a:rPr lang="it-IT" sz="1200" i="1" dirty="0" smtClean="0"/>
              <a:t>Aumentare la produttività scientifica mediante anche l’adozione di meccanismi premiali</a:t>
            </a:r>
          </a:p>
          <a:p>
            <a:pPr>
              <a:buFontTx/>
              <a:buChar char="-"/>
            </a:pPr>
            <a:r>
              <a:rPr lang="it-IT" sz="1200" i="1" dirty="0" smtClean="0"/>
              <a:t>Aumentare </a:t>
            </a:r>
            <a:r>
              <a:rPr lang="it-IT" sz="1200" i="1" dirty="0"/>
              <a:t>la collaborazione internazionale a reti di ricerca e la partecipazione congiunta a progetti</a:t>
            </a:r>
          </a:p>
          <a:p>
            <a:pPr>
              <a:buFontTx/>
              <a:buChar char="-"/>
            </a:pPr>
            <a:r>
              <a:rPr lang="it-IT" sz="1200" i="1" dirty="0"/>
              <a:t>Aumentare l’attrattività del dipartimento in termini di ricercatori stranieri in entrata</a:t>
            </a:r>
          </a:p>
          <a:p>
            <a:pPr>
              <a:buFontTx/>
              <a:buChar char="-"/>
            </a:pPr>
            <a:r>
              <a:rPr lang="it-IT" sz="1200" i="1" dirty="0"/>
              <a:t>Ottenere l’accreditamento di un nuovo corso di dottorato</a:t>
            </a:r>
          </a:p>
          <a:p>
            <a:pPr>
              <a:buFontTx/>
              <a:buChar char="-"/>
            </a:pPr>
            <a:r>
              <a:rPr lang="it-IT" sz="1200" i="1" dirty="0"/>
              <a:t>Aumentare l’attrattività dei corsi di dottorato attivati presso il dipartimento, anche per candidati stranieri</a:t>
            </a:r>
          </a:p>
          <a:p>
            <a:pPr>
              <a:buFontTx/>
              <a:buChar char="-"/>
            </a:pPr>
            <a:r>
              <a:rPr lang="it-IT" sz="1200" i="1" dirty="0"/>
              <a:t>Consolidamento dei rapporti con il territorio (enti, aziende) e incremento della capacità di acquisizione fondi</a:t>
            </a:r>
          </a:p>
          <a:p>
            <a:endParaRPr lang="it-IT" sz="1400" dirty="0"/>
          </a:p>
          <a:p>
            <a:pPr>
              <a:buFontTx/>
              <a:buChar char="-"/>
            </a:pPr>
            <a:r>
              <a:rPr lang="it-IT" sz="1400" b="1" dirty="0"/>
              <a:t>Principali obiettivi misurabili di ricerca  per l’anno successivo sono i </a:t>
            </a:r>
            <a:r>
              <a:rPr lang="it-IT" sz="1400" b="1" dirty="0" smtClean="0"/>
              <a:t>seguenti:</a:t>
            </a:r>
          </a:p>
          <a:p>
            <a:r>
              <a:rPr lang="it-IT" sz="1200" b="1" i="1" dirty="0" smtClean="0"/>
              <a:t>Esempi</a:t>
            </a:r>
            <a:r>
              <a:rPr lang="it-IT" sz="1400" dirty="0" smtClean="0"/>
              <a:t>  </a:t>
            </a:r>
            <a:r>
              <a:rPr lang="it-IT" sz="1400" dirty="0"/>
              <a:t>*</a:t>
            </a:r>
          </a:p>
          <a:p>
            <a:pPr>
              <a:buFontTx/>
              <a:buChar char="-"/>
            </a:pPr>
            <a:r>
              <a:rPr lang="it-IT" sz="1200" i="1" dirty="0"/>
              <a:t>Incremento del n. pubblicazioni e citazioni nei settori </a:t>
            </a:r>
            <a:r>
              <a:rPr lang="it-IT" sz="1200" i="1" dirty="0" err="1"/>
              <a:t>bibliometrici</a:t>
            </a:r>
            <a:r>
              <a:rPr lang="it-IT" sz="1200" i="1" dirty="0"/>
              <a:t>, n. monografie nei settori non </a:t>
            </a:r>
            <a:r>
              <a:rPr lang="it-IT" sz="1200" i="1" dirty="0" err="1"/>
              <a:t>bibliometrici</a:t>
            </a:r>
            <a:r>
              <a:rPr lang="it-IT" sz="1200" i="1" dirty="0"/>
              <a:t>, ecc.</a:t>
            </a:r>
          </a:p>
          <a:p>
            <a:pPr>
              <a:buFontTx/>
              <a:buChar char="-"/>
            </a:pPr>
            <a:r>
              <a:rPr lang="it-IT" sz="1200" i="1" dirty="0"/>
              <a:t>Incremento del numero di proposte progettuali presentate a bandi competitivi</a:t>
            </a:r>
          </a:p>
          <a:p>
            <a:pPr>
              <a:buFontTx/>
              <a:buChar char="-"/>
            </a:pPr>
            <a:r>
              <a:rPr lang="it-IT" sz="1200" i="1" dirty="0"/>
              <a:t>I</a:t>
            </a:r>
            <a:r>
              <a:rPr lang="it-IT" sz="1200" i="1" dirty="0" smtClean="0"/>
              <a:t>ncremento </a:t>
            </a:r>
            <a:r>
              <a:rPr lang="it-IT" sz="1200" i="1" dirty="0"/>
              <a:t>della collaborazione fra gruppi di ricerca complementari all’interno del dipartimento</a:t>
            </a:r>
          </a:p>
          <a:p>
            <a:pPr>
              <a:buFontTx/>
              <a:buChar char="-"/>
            </a:pPr>
            <a:r>
              <a:rPr lang="it-IT" sz="1200" i="1" dirty="0"/>
              <a:t>Incremento degli indicatori di terza missione (entrate da conto terzi, brevetti con titolarità dell’ateneo o con docenti inventori, ecc</a:t>
            </a:r>
            <a:r>
              <a:rPr lang="it-IT" sz="1200" i="1" dirty="0" smtClean="0"/>
              <a:t>.)</a:t>
            </a:r>
          </a:p>
          <a:p>
            <a:endParaRPr lang="it-IT" sz="1200" i="1" dirty="0" smtClean="0"/>
          </a:p>
          <a:p>
            <a:pPr>
              <a:buFontTx/>
              <a:buChar char="-"/>
            </a:pPr>
            <a:r>
              <a:rPr lang="it-IT" sz="1400" b="1" dirty="0" smtClean="0"/>
              <a:t>Modalità di realizzazione degli obiettivi</a:t>
            </a:r>
          </a:p>
          <a:p>
            <a:pPr>
              <a:buFontTx/>
              <a:buChar char="-"/>
            </a:pPr>
            <a:endParaRPr lang="it-IT" sz="1400" b="1" dirty="0" smtClean="0"/>
          </a:p>
          <a:p>
            <a:pPr>
              <a:buFontTx/>
              <a:buChar char="-"/>
            </a:pPr>
            <a:r>
              <a:rPr lang="it-IT" sz="1400" b="1" dirty="0" smtClean="0"/>
              <a:t>Modalità di monitoraggio</a:t>
            </a:r>
            <a:endParaRPr lang="it-IT" sz="1400" b="1" dirty="0"/>
          </a:p>
          <a:p>
            <a:r>
              <a:rPr lang="it-IT" sz="1400" dirty="0" smtClean="0"/>
              <a:t>     </a:t>
            </a:r>
            <a:r>
              <a:rPr lang="it-IT" sz="1400" dirty="0"/>
              <a:t>* </a:t>
            </a:r>
            <a:r>
              <a:rPr lang="it-IT" sz="1200" dirty="0"/>
              <a:t>Nota: tenere conto delle criticità e dei punti di miglioramento indicati nel quadro B3, facendo riferimento alla VQR 2004-10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10120</TotalTime>
  <Words>3494</Words>
  <Application>Microsoft Office PowerPoint</Application>
  <PresentationFormat>Presentazione su schermo (4:3)</PresentationFormat>
  <Paragraphs>671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Helvetica</vt:lpstr>
      <vt:lpstr>Wingdings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Ruolo della Commissione Assicurazione Qualità (CAQ) del Dipartimento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Mauro.VOLPONI</cp:lastModifiedBy>
  <cp:revision>727</cp:revision>
  <cp:lastPrinted>2014-06-30T07:26:11Z</cp:lastPrinted>
  <dcterms:created xsi:type="dcterms:W3CDTF">2011-05-03T09:42:11Z</dcterms:created>
  <dcterms:modified xsi:type="dcterms:W3CDTF">2014-11-24T15:05:40Z</dcterms:modified>
</cp:coreProperties>
</file>